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95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72" r:id="rId13"/>
    <p:sldId id="292" r:id="rId14"/>
    <p:sldId id="273" r:id="rId15"/>
    <p:sldId id="274" r:id="rId16"/>
    <p:sldId id="275" r:id="rId17"/>
    <p:sldId id="276" r:id="rId18"/>
    <p:sldId id="296" r:id="rId19"/>
    <p:sldId id="282" r:id="rId20"/>
    <p:sldId id="283" r:id="rId21"/>
    <p:sldId id="284" r:id="rId22"/>
    <p:sldId id="285" r:id="rId23"/>
    <p:sldId id="287" r:id="rId24"/>
    <p:sldId id="293" r:id="rId25"/>
    <p:sldId id="294" r:id="rId26"/>
    <p:sldId id="297" r:id="rId27"/>
    <p:sldId id="288" r:id="rId28"/>
    <p:sldId id="289" r:id="rId29"/>
    <p:sldId id="290" r:id="rId30"/>
    <p:sldId id="291" r:id="rId31"/>
    <p:sldId id="277" r:id="rId32"/>
    <p:sldId id="278" r:id="rId33"/>
    <p:sldId id="279" r:id="rId34"/>
    <p:sldId id="280" r:id="rId35"/>
    <p:sldId id="281" r:id="rId36"/>
    <p:sldId id="286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EKGYU OH" initials="TO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A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414" y="66"/>
      </p:cViewPr>
      <p:guideLst>
        <p:guide orient="horz" pos="2157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587A5-2565-4C3A-876D-5A88368B6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BAEB9B-A275-4860-A287-E496B60EA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43AB73-4FD2-4236-941F-C341BEA2F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19AA9-2EB0-44C1-8E0F-FBA8BA9E5CB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DAD3FA-763D-4B0A-9818-8C4546B0F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2987A0-6998-4130-8B40-432C5C0B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3AA1-0196-4F5C-BB1F-5ED14CF13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563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697B4-ABF4-47BD-9E8D-97887CD76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8576A9-BAD8-47A7-BCE0-5CBF4BBEB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2CD091-4F92-4694-84E4-AF544AD85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19AA9-2EB0-44C1-8E0F-FBA8BA9E5CB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E565CA-1D3B-4A26-B881-1FA9E31F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49D61A-D2FE-4CBC-810C-DB033B5D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3AA1-0196-4F5C-BB1F-5ED14CF13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8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1CBC2F-3B80-4C41-8876-2F247B28C0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DBB713-418D-4E2D-948C-C4AE6532E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34EC00-A4A0-4350-AEF4-00F2AEDB9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19AA9-2EB0-44C1-8E0F-FBA8BA9E5CB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00E8C-EB53-41EB-A51E-1D9E57BB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E6FA68-2094-47D1-99F1-007EA9D9F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3AA1-0196-4F5C-BB1F-5ED14CF13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00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DF264-EEEF-4829-9953-CB2E77C9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7A5D5C-149D-41C5-AD0D-488DD35FF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EEFF46-9B26-48EB-ABB8-B4C102D43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19AA9-2EB0-44C1-8E0F-FBA8BA9E5CB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AAB920-26F4-4F19-A07A-48CDF0E96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897E7-3221-4FAD-86DB-9EE29F62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3AA1-0196-4F5C-BB1F-5ED14CF13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5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3197F-8BEE-48D4-BD56-DB25EF99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B7E012-7F76-4F88-9FCB-560A03231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042906-C72E-4D29-B11F-77A98DC56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19AA9-2EB0-44C1-8E0F-FBA8BA9E5CB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96F064-C493-485D-A836-2CD0F4F0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CD2DAB-20E4-4E00-8B3A-4BB773EE9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3AA1-0196-4F5C-BB1F-5ED14CF13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05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0FD01-BE5D-4483-8EAF-EDA0EBE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B45F18-CB34-4534-9AFD-8E5AED535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3C4245-94DA-48A4-9E8E-C9F2CB57C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1CF530-94AA-4344-AD86-3CD22F47E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19AA9-2EB0-44C1-8E0F-FBA8BA9E5CB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505EED-F2DC-445D-81E2-9CC213CFE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A19563-7CF8-4E6F-B5D3-2BF72E2B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3AA1-0196-4F5C-BB1F-5ED14CF13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36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22060-61BB-4E8A-8963-89A2C646F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73790F-2461-4EFA-84A8-F80858C62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85CACE-109D-4BB8-9811-223281263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6E7A3A-0A21-421C-8290-DB09BA559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F85B37-CC6E-46A5-84B8-4448DAD54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1AA7C0-E0A9-436E-BDB9-BEB0EE0DE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19AA9-2EB0-44C1-8E0F-FBA8BA9E5CB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5745A0-CDFD-4726-978E-F046E610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39E938-FA7E-48F4-A91A-C775D6B5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3AA1-0196-4F5C-BB1F-5ED14CF13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00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0E1F2-77D9-4D92-BB7D-4904C6BA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9AC66A-B4CD-4DF5-8D83-C1C9EF8FB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19AA9-2EB0-44C1-8E0F-FBA8BA9E5CB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258BA4-EC37-4B8A-9308-A925335E9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CB8EC1-7C7C-4D8A-BDC2-13CE2C77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3AA1-0196-4F5C-BB1F-5ED14CF13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144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75A906-A5F2-43CC-97B6-2F4B8D775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19AA9-2EB0-44C1-8E0F-FBA8BA9E5CB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D04AED-6F2A-4FD4-BA03-2F746B102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66A32D-194D-401D-AE34-480C85B0A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3AA1-0196-4F5C-BB1F-5ED14CF13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4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A6F29-C9DA-4FD1-9B8E-5A6D5DBB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0D04CB-A54C-4925-A78D-7C45AEB3A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2F8E4B-B151-4219-9ECC-15418DC28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31743-0BD3-47F0-B3C7-5DB44FD25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19AA9-2EB0-44C1-8E0F-FBA8BA9E5CB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6AEECC-5624-4D56-AD2F-E20F6ED05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AC11E6-ACE0-403E-BC59-CF7FB59D6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3AA1-0196-4F5C-BB1F-5ED14CF13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100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8387B-1798-480F-B6AF-674988AF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97174B-CE12-4D71-97D1-652907287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B3AF24-B9C0-414A-BB99-4B61F7371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5A7CCA-FA49-4D3F-A374-D3B384688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19AA9-2EB0-44C1-8E0F-FBA8BA9E5CB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66510F-6272-48B2-B626-DF5213A92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AF2BDD-7734-453B-A83D-3C38B1C2B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3AA1-0196-4F5C-BB1F-5ED14CF13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512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C4936C4-179B-40E4-AA61-505B5CF8A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632E45-4C89-48F4-9FE8-A80F7AB9A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6BEED-7EF5-4FF8-8BB9-EBC45868B7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19AA9-2EB0-44C1-8E0F-FBA8BA9E5CB8}" type="datetimeFigureOut">
              <a:rPr lang="ko-KR" altLang="en-US" smtClean="0"/>
              <a:t>2020-11-05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87D135-F243-4F30-8B73-53BDB3BA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B37F0-D498-44DE-B8D7-5B568E12C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43AA1-0196-4F5C-BB1F-5ED14CF13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36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9C47387-DD4B-4D53-B81B-66AD821FC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429" y="1537326"/>
            <a:ext cx="5697141" cy="560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fontAlgn="t" latinLnBrk="1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742950" indent="-285750" fontAlgn="t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kumimoji="1" sz="2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1143000" indent="-228600" fontAlgn="t" latinLnBrk="1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kumimoji="1" sz="23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600200" indent="-228600" fontAlgn="t" latinLnBrk="1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2057400" indent="-228600" fontAlgn="t" latinLnBrk="1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514600" indent="-228600" eaLnBrk="0" fontAlgn="t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defRPr>
            </a:lvl6pPr>
            <a:lvl7pPr marL="2971800" indent="-228600" eaLnBrk="0" fontAlgn="t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defRPr>
            </a:lvl7pPr>
            <a:lvl8pPr marL="3429000" indent="-228600" eaLnBrk="0" fontAlgn="t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defRPr>
            </a:lvl8pPr>
            <a:lvl9pPr marL="3886200" indent="-228600" eaLnBrk="0" fontAlgn="t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175" u="sng" dirty="0">
                <a:solidFill>
                  <a:srgbClr val="00ABAD"/>
                </a:solidFill>
                <a:latin typeface="한컴 백제 B" panose="02020603020101020101" pitchFamily="18" charset="-127"/>
                <a:ea typeface="한컴 백제 B" panose="0202060302010102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175" u="sng" dirty="0">
                <a:solidFill>
                  <a:srgbClr val="00ABAD"/>
                </a:solidFill>
                <a:latin typeface="한컴 백제 B" panose="02020603020101020101" pitchFamily="18" charset="-127"/>
                <a:ea typeface="한컴 백제 B" panose="02020603020101020101" pitchFamily="18" charset="-127"/>
                <a:cs typeface="함초롬바탕" panose="02030604000101010101" pitchFamily="18" charset="-127"/>
              </a:rPr>
              <a:t>제어계측공학설계 최종보고서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1148D31-493D-4608-89AD-1D6AA82881F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59677" y="2188709"/>
            <a:ext cx="8424644" cy="1056303"/>
          </a:xfrm>
          <a:noFill/>
        </p:spPr>
        <p:txBody>
          <a:bodyPr>
            <a:noAutofit/>
          </a:bodyPr>
          <a:lstStyle/>
          <a:p>
            <a:pPr eaLnBrk="1" hangingPunct="1"/>
            <a:r>
              <a:rPr lang="en-US" altLang="ko-KR" sz="4800" dirty="0">
                <a:solidFill>
                  <a:srgbClr val="2956A6"/>
                </a:solidFill>
                <a:latin typeface="Arial Black" panose="020B0A04020102020204" pitchFamily="34" charset="0"/>
                <a:ea typeface="나눔고딕" panose="020D0604000000000000" pitchFamily="50" charset="-127"/>
                <a:cs typeface="함초롬바탕" panose="02030604000101010101" pitchFamily="18" charset="-127"/>
              </a:rPr>
              <a:t>SMART CCTV</a:t>
            </a:r>
            <a:endParaRPr lang="ko-KR" altLang="en-US" sz="4800" dirty="0">
              <a:solidFill>
                <a:srgbClr val="2956A6"/>
              </a:solidFill>
              <a:latin typeface="Arial Black" panose="020B0A04020102020204" pitchFamily="34" charset="0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45FD54A-E73F-4473-82BD-6006A84CE2E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79418" y="4171743"/>
            <a:ext cx="5510989" cy="1474047"/>
          </a:xfrm>
          <a:noFill/>
        </p:spPr>
        <p:txBody>
          <a:bodyPr>
            <a:normAutofit/>
          </a:bodyPr>
          <a:lstStyle/>
          <a:p>
            <a:pPr algn="r" eaLnBrk="1" hangingPunct="1">
              <a:lnSpc>
                <a:spcPct val="80000"/>
              </a:lnSpc>
            </a:pPr>
            <a:r>
              <a:rPr lang="en-US" altLang="ko-KR" sz="2000" dirty="0">
                <a:latin typeface="+mj-lt"/>
                <a:ea typeface="한컴 백제 B" panose="02020603020101020101" pitchFamily="18" charset="-127"/>
                <a:cs typeface="함초롬바탕" panose="02030604000101010101" pitchFamily="18" charset="-127"/>
              </a:rPr>
              <a:t>2020</a:t>
            </a:r>
            <a:r>
              <a:rPr lang="ko-KR" altLang="en-US" sz="2000" dirty="0">
                <a:latin typeface="+mj-lt"/>
                <a:ea typeface="한컴 백제 B" panose="02020603020101020101" pitchFamily="18" charset="-127"/>
                <a:cs typeface="함초롬바탕" panose="02030604000101010101" pitchFamily="18" charset="-127"/>
              </a:rPr>
              <a:t>년</a:t>
            </a:r>
            <a:r>
              <a:rPr lang="en-US" altLang="ko-KR" sz="2000" dirty="0">
                <a:latin typeface="+mj-lt"/>
                <a:ea typeface="한컴 백제 B" panose="02020603020101020101" pitchFamily="18" charset="-127"/>
                <a:cs typeface="함초롬바탕" panose="02030604000101010101" pitchFamily="18" charset="-127"/>
              </a:rPr>
              <a:t> 11</a:t>
            </a:r>
            <a:r>
              <a:rPr lang="ko-KR" altLang="en-US" sz="2000" dirty="0">
                <a:latin typeface="+mj-lt"/>
                <a:ea typeface="한컴 백제 B" panose="02020603020101020101" pitchFamily="18" charset="-127"/>
                <a:cs typeface="함초롬바탕" panose="02030604000101010101" pitchFamily="18" charset="-127"/>
              </a:rPr>
              <a:t>월</a:t>
            </a:r>
            <a:r>
              <a:rPr lang="en-US" altLang="ko-KR" sz="2000" dirty="0">
                <a:latin typeface="+mj-lt"/>
                <a:ea typeface="한컴 백제 B" panose="02020603020101020101" pitchFamily="18" charset="-127"/>
                <a:cs typeface="함초롬바탕" panose="02030604000101010101" pitchFamily="18" charset="-127"/>
              </a:rPr>
              <a:t> 06</a:t>
            </a:r>
            <a:r>
              <a:rPr lang="ko-KR" altLang="en-US" sz="2000" dirty="0">
                <a:latin typeface="+mj-lt"/>
                <a:ea typeface="한컴 백제 B" panose="02020603020101020101" pitchFamily="18" charset="-127"/>
                <a:cs typeface="함초롬바탕" panose="02030604000101010101" pitchFamily="18" charset="-127"/>
              </a:rPr>
              <a:t>일</a:t>
            </a:r>
            <a:endParaRPr lang="en-US" altLang="ko-KR" sz="2000" dirty="0">
              <a:latin typeface="+mj-lt"/>
              <a:ea typeface="한컴 백제 B" panose="02020603020101020101" pitchFamily="18" charset="-127"/>
              <a:cs typeface="함초롬바탕" panose="02030604000101010101" pitchFamily="18" charset="-127"/>
            </a:endParaRPr>
          </a:p>
          <a:p>
            <a:pPr algn="r" eaLnBrk="1" hangingPunct="1">
              <a:lnSpc>
                <a:spcPct val="80000"/>
              </a:lnSpc>
            </a:pPr>
            <a:r>
              <a:rPr lang="ko-KR" altLang="en-US" sz="2000" dirty="0">
                <a:latin typeface="+mj-lt"/>
                <a:ea typeface="한컴 백제 B" panose="02020603020101020101" pitchFamily="18" charset="-127"/>
                <a:cs typeface="함초롬바탕" panose="02030604000101010101" pitchFamily="18" charset="-127"/>
              </a:rPr>
              <a:t>제어계측공학설계</a:t>
            </a:r>
            <a:endParaRPr lang="en-US" altLang="ko-KR" sz="2000" dirty="0">
              <a:latin typeface="+mj-lt"/>
              <a:ea typeface="한컴 백제 B" panose="02020603020101020101" pitchFamily="18" charset="-127"/>
              <a:cs typeface="함초롬바탕" panose="02030604000101010101" pitchFamily="18" charset="-127"/>
            </a:endParaRPr>
          </a:p>
          <a:p>
            <a:pPr algn="r" eaLnBrk="1" hangingPunct="1">
              <a:lnSpc>
                <a:spcPct val="80000"/>
              </a:lnSpc>
            </a:pPr>
            <a:r>
              <a:rPr lang="ko-KR" altLang="en-US" sz="2000" dirty="0">
                <a:latin typeface="+mj-lt"/>
                <a:ea typeface="한컴 백제 B" panose="02020603020101020101" pitchFamily="18" charset="-127"/>
                <a:cs typeface="함초롬바탕" panose="02030604000101010101" pitchFamily="18" charset="-127"/>
              </a:rPr>
              <a:t>경상대학교 제어계측공학과</a:t>
            </a:r>
          </a:p>
          <a:p>
            <a:pPr algn="r" eaLnBrk="1" hangingPunct="1">
              <a:lnSpc>
                <a:spcPct val="80000"/>
              </a:lnSpc>
            </a:pPr>
            <a:r>
              <a:rPr lang="ko-KR" altLang="en-US" sz="2000" dirty="0">
                <a:latin typeface="+mj-lt"/>
                <a:ea typeface="한컴 백제 B" panose="02020603020101020101" pitchFamily="18" charset="-127"/>
                <a:cs typeface="함초롬바탕" panose="02030604000101010101" pitchFamily="18" charset="-127"/>
              </a:rPr>
              <a:t>지도교수</a:t>
            </a:r>
            <a:r>
              <a:rPr lang="en-US" altLang="ko-KR" sz="2000" dirty="0">
                <a:latin typeface="+mj-lt"/>
                <a:ea typeface="한컴 백제 B" panose="0202060302010102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000" dirty="0">
                <a:latin typeface="+mj-lt"/>
                <a:ea typeface="한컴 백제 B" panose="02020603020101020101" pitchFamily="18" charset="-127"/>
                <a:cs typeface="함초롬바탕" panose="02030604000101010101" pitchFamily="18" charset="-127"/>
              </a:rPr>
              <a:t>김태웅 교수</a:t>
            </a:r>
            <a:endParaRPr lang="en-US" altLang="ko-KR" sz="2000" dirty="0">
              <a:latin typeface="+mj-lt"/>
              <a:ea typeface="한컴 백제 B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45FD54A-E73F-4473-82BD-6006A84CE2E6}"/>
              </a:ext>
            </a:extLst>
          </p:cNvPr>
          <p:cNvSpPr txBox="1">
            <a:spLocks noChangeArrowheads="1"/>
          </p:cNvSpPr>
          <p:nvPr/>
        </p:nvSpPr>
        <p:spPr>
          <a:xfrm>
            <a:off x="-950055" y="4171743"/>
            <a:ext cx="4800600" cy="1212262"/>
          </a:xfrm>
          <a:prstGeom prst="rect">
            <a:avLst/>
          </a:prstGeom>
          <a:noFill/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altLang="ko-KR" sz="1400" dirty="0">
                <a:latin typeface="+mj-lt"/>
                <a:ea typeface="한컴 백제 B" panose="02020603020101020101" pitchFamily="18" charset="-127"/>
                <a:cs typeface="함초롬바탕" panose="02030604000101010101" pitchFamily="18" charset="-127"/>
              </a:rPr>
              <a:t>2015011757 </a:t>
            </a:r>
            <a:r>
              <a:rPr lang="ko-KR" altLang="en-US" sz="1400" dirty="0">
                <a:latin typeface="+mj-lt"/>
                <a:ea typeface="한컴 백제 B" panose="02020603020101020101" pitchFamily="18" charset="-127"/>
                <a:cs typeface="함초롬바탕" panose="02030604000101010101" pitchFamily="18" charset="-127"/>
              </a:rPr>
              <a:t>주영우</a:t>
            </a:r>
            <a:endParaRPr lang="en-US" altLang="ko-KR" sz="1400" dirty="0">
              <a:latin typeface="+mj-lt"/>
              <a:ea typeface="한컴 백제 B" panose="02020603020101020101" pitchFamily="18" charset="-127"/>
              <a:cs typeface="함초롬바탕" panose="02030604000101010101" pitchFamily="18" charset="-127"/>
            </a:endParaRPr>
          </a:p>
          <a:p>
            <a:pPr algn="r">
              <a:lnSpc>
                <a:spcPct val="80000"/>
              </a:lnSpc>
            </a:pPr>
            <a:r>
              <a:rPr lang="en-US" altLang="ko-KR" sz="1400" dirty="0">
                <a:latin typeface="+mj-lt"/>
                <a:ea typeface="한컴 백제 B" panose="02020603020101020101" pitchFamily="18" charset="-127"/>
                <a:cs typeface="함초롬바탕" panose="02030604000101010101" pitchFamily="18" charset="-127"/>
              </a:rPr>
              <a:t>2014012077 </a:t>
            </a:r>
            <a:r>
              <a:rPr lang="ko-KR" altLang="en-US" sz="1400" dirty="0">
                <a:latin typeface="+mj-lt"/>
                <a:ea typeface="한컴 백제 B" panose="02020603020101020101" pitchFamily="18" charset="-127"/>
                <a:cs typeface="함초롬바탕" panose="02030604000101010101" pitchFamily="18" charset="-127"/>
              </a:rPr>
              <a:t>오택규</a:t>
            </a:r>
            <a:endParaRPr lang="en-US" altLang="ko-KR" sz="1400" dirty="0">
              <a:latin typeface="+mj-lt"/>
              <a:ea typeface="한컴 백제 B" panose="02020603020101020101" pitchFamily="18" charset="-127"/>
              <a:cs typeface="함초롬바탕" panose="02030604000101010101" pitchFamily="18" charset="-127"/>
            </a:endParaRPr>
          </a:p>
          <a:p>
            <a:pPr algn="r">
              <a:lnSpc>
                <a:spcPct val="80000"/>
              </a:lnSpc>
            </a:pPr>
            <a:r>
              <a:rPr lang="en-US" altLang="ko-KR" sz="1400" dirty="0">
                <a:latin typeface="+mj-lt"/>
                <a:ea typeface="한컴 백제 B" panose="02020603020101020101" pitchFamily="18" charset="-127"/>
                <a:cs typeface="함초롬바탕" panose="02030604000101010101" pitchFamily="18" charset="-127"/>
              </a:rPr>
              <a:t>2017011582 </a:t>
            </a:r>
            <a:r>
              <a:rPr lang="ko-KR" altLang="en-US" sz="1400" dirty="0">
                <a:latin typeface="+mj-lt"/>
                <a:ea typeface="한컴 백제 B" panose="02020603020101020101" pitchFamily="18" charset="-127"/>
                <a:cs typeface="함초롬바탕" panose="02030604000101010101" pitchFamily="18" charset="-127"/>
              </a:rPr>
              <a:t>김다희</a:t>
            </a:r>
            <a:endParaRPr lang="en-US" altLang="ko-KR" sz="1400" dirty="0">
              <a:latin typeface="+mj-lt"/>
              <a:ea typeface="한컴 백제 B" panose="02020603020101020101" pitchFamily="18" charset="-127"/>
              <a:cs typeface="함초롬바탕" panose="02030604000101010101" pitchFamily="18" charset="-127"/>
            </a:endParaRPr>
          </a:p>
          <a:p>
            <a:pPr algn="r">
              <a:lnSpc>
                <a:spcPct val="80000"/>
              </a:lnSpc>
            </a:pPr>
            <a:r>
              <a:rPr lang="en-US" altLang="ko-KR" sz="1400" dirty="0">
                <a:latin typeface="+mj-lt"/>
                <a:ea typeface="한컴 백제 B" panose="02020603020101020101" pitchFamily="18" charset="-127"/>
                <a:cs typeface="함초롬바탕" panose="02030604000101010101" pitchFamily="18" charset="-127"/>
              </a:rPr>
              <a:t>2015011755 </a:t>
            </a:r>
            <a:r>
              <a:rPr lang="ko-KR" altLang="en-US" sz="1400" dirty="0" err="1">
                <a:latin typeface="+mj-lt"/>
                <a:ea typeface="한컴 백제 B" panose="02020603020101020101" pitchFamily="18" charset="-127"/>
                <a:cs typeface="함초롬바탕" panose="02030604000101010101" pitchFamily="18" charset="-127"/>
              </a:rPr>
              <a:t>조우영</a:t>
            </a:r>
            <a:endParaRPr lang="en-US" altLang="ko-KR" sz="1400" dirty="0">
              <a:latin typeface="+mj-lt"/>
              <a:ea typeface="한컴 백제 B" panose="02020603020101020101" pitchFamily="18" charset="-127"/>
              <a:cs typeface="함초롬바탕" panose="02030604000101010101" pitchFamily="18" charset="-127"/>
            </a:endParaRPr>
          </a:p>
          <a:p>
            <a:pPr algn="r">
              <a:lnSpc>
                <a:spcPct val="80000"/>
              </a:lnSpc>
            </a:pPr>
            <a:r>
              <a:rPr lang="ko-KR" altLang="en-US" sz="1400" dirty="0">
                <a:latin typeface="+mj-lt"/>
                <a:ea typeface="한컴 백제 B" panose="0202060302010102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atin typeface="+mj-lt"/>
                <a:ea typeface="한컴 백제 B" panose="02020603020101020101" pitchFamily="18" charset="-127"/>
                <a:cs typeface="함초롬바탕" panose="02030604000101010101" pitchFamily="18" charset="-127"/>
              </a:rPr>
              <a:t>2015011748 </a:t>
            </a:r>
            <a:r>
              <a:rPr lang="ko-KR" altLang="en-US" sz="1400" dirty="0">
                <a:latin typeface="+mj-lt"/>
                <a:ea typeface="한컴 백제 B" panose="02020603020101020101" pitchFamily="18" charset="-127"/>
                <a:cs typeface="함초롬바탕" panose="02030604000101010101" pitchFamily="18" charset="-127"/>
              </a:rPr>
              <a:t>이건영</a:t>
            </a:r>
          </a:p>
        </p:txBody>
      </p:sp>
    </p:spTree>
    <p:extLst>
      <p:ext uri="{BB962C8B-B14F-4D97-AF65-F5344CB8AC3E}">
        <p14:creationId xmlns:p14="http://schemas.microsoft.com/office/powerpoint/2010/main" val="236360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3452660" y="907478"/>
            <a:ext cx="166254" cy="166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7618663" y="906530"/>
            <a:ext cx="166254" cy="166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853140" y="906530"/>
            <a:ext cx="166254" cy="166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25560" b="43900"/>
          <a:stretch>
            <a:fillRect/>
          </a:stretch>
        </p:blipFill>
        <p:spPr>
          <a:xfrm>
            <a:off x="1439316" y="1091575"/>
            <a:ext cx="6854996" cy="5040630"/>
          </a:xfrm>
          <a:prstGeom prst="rect">
            <a:avLst/>
          </a:prstGeom>
        </p:spPr>
      </p:pic>
      <p:sp>
        <p:nvSpPr>
          <p:cNvPr id="13" name="타원 5"/>
          <p:cNvSpPr/>
          <p:nvPr/>
        </p:nvSpPr>
        <p:spPr>
          <a:xfrm>
            <a:off x="3455041" y="6142905"/>
            <a:ext cx="166254" cy="166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14" name="타원 8"/>
          <p:cNvSpPr/>
          <p:nvPr/>
        </p:nvSpPr>
        <p:spPr>
          <a:xfrm>
            <a:off x="7853140" y="6059778"/>
            <a:ext cx="166254" cy="166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15" name="타원 9"/>
          <p:cNvSpPr/>
          <p:nvPr/>
        </p:nvSpPr>
        <p:spPr>
          <a:xfrm>
            <a:off x="7618663" y="6059778"/>
            <a:ext cx="166254" cy="166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89DA8-DF33-436C-A41F-FE4AABE9365F}"/>
              </a:ext>
            </a:extLst>
          </p:cNvPr>
          <p:cNvSpPr txBox="1"/>
          <p:nvPr/>
        </p:nvSpPr>
        <p:spPr>
          <a:xfrm>
            <a:off x="1329044" y="106782"/>
            <a:ext cx="7708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u="sng" dirty="0">
                <a:latin typeface="+mj-lt"/>
                <a:ea typeface="한컴 백제 B"/>
              </a:rPr>
              <a:t>6. </a:t>
            </a:r>
            <a:r>
              <a:rPr lang="ko-KR" altLang="en-US" sz="2400" b="1" u="sng" dirty="0">
                <a:latin typeface="+mj-lt"/>
                <a:ea typeface="한컴 백제 B"/>
              </a:rPr>
              <a:t>센서 제어장치 설계 및 제작 </a:t>
            </a:r>
            <a:r>
              <a:rPr lang="en-US" altLang="ko-KR" sz="2000" b="1" u="sng" dirty="0">
                <a:latin typeface="+mj-lt"/>
                <a:ea typeface="한컴 백제 B"/>
              </a:rPr>
              <a:t>- Arduino Flowchart</a:t>
            </a:r>
            <a:endParaRPr lang="ko-KR" altLang="en-US" sz="2000" b="1" u="sng" dirty="0">
              <a:latin typeface="+mj-lt"/>
              <a:ea typeface="한컴 백제 B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28190" y="889126"/>
            <a:ext cx="5602891" cy="5560521"/>
          </a:xfrm>
          <a:prstGeom prst="rect">
            <a:avLst/>
          </a:prstGeom>
        </p:spPr>
      </p:pic>
      <p:sp>
        <p:nvSpPr>
          <p:cNvPr id="10" name="타원 5"/>
          <p:cNvSpPr/>
          <p:nvPr/>
        </p:nvSpPr>
        <p:spPr>
          <a:xfrm>
            <a:off x="3697285" y="723792"/>
            <a:ext cx="166254" cy="166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11" name="타원 8"/>
          <p:cNvSpPr/>
          <p:nvPr/>
        </p:nvSpPr>
        <p:spPr>
          <a:xfrm>
            <a:off x="7409473" y="724824"/>
            <a:ext cx="166254" cy="166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12" name="타원 9"/>
          <p:cNvSpPr/>
          <p:nvPr/>
        </p:nvSpPr>
        <p:spPr>
          <a:xfrm>
            <a:off x="7212198" y="723792"/>
            <a:ext cx="166254" cy="166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3B2BEC-AAEB-4905-AE09-8882E8DAC27B}"/>
              </a:ext>
            </a:extLst>
          </p:cNvPr>
          <p:cNvSpPr txBox="1"/>
          <p:nvPr/>
        </p:nvSpPr>
        <p:spPr>
          <a:xfrm>
            <a:off x="1329044" y="106782"/>
            <a:ext cx="7708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u="sng" dirty="0">
                <a:latin typeface="+mj-lt"/>
                <a:ea typeface="한컴 백제 B"/>
              </a:rPr>
              <a:t>6. </a:t>
            </a:r>
            <a:r>
              <a:rPr lang="ko-KR" altLang="en-US" sz="2400" b="1" u="sng" dirty="0">
                <a:latin typeface="+mj-lt"/>
                <a:ea typeface="한컴 백제 B"/>
              </a:rPr>
              <a:t>센서 제어장치 설계 및 제작 </a:t>
            </a:r>
            <a:r>
              <a:rPr lang="en-US" altLang="ko-KR" sz="2000" b="1" u="sng" dirty="0">
                <a:latin typeface="+mj-lt"/>
                <a:ea typeface="한컴 백제 B"/>
              </a:rPr>
              <a:t>- Arduino Flowchart</a:t>
            </a:r>
            <a:endParaRPr lang="ko-KR" altLang="en-US" sz="2000" b="1" u="sng" dirty="0">
              <a:latin typeface="+mj-lt"/>
              <a:ea typeface="한컴 백제 B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199267-6FDA-4766-AE1D-57E8E515DF03}"/>
              </a:ext>
            </a:extLst>
          </p:cNvPr>
          <p:cNvSpPr txBox="1"/>
          <p:nvPr/>
        </p:nvSpPr>
        <p:spPr>
          <a:xfrm>
            <a:off x="1329044" y="106782"/>
            <a:ext cx="7083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6. </a:t>
            </a:r>
            <a:r>
              <a:rPr lang="ko-KR" altLang="en-US" sz="2400" b="1" u="sng" dirty="0">
                <a:latin typeface="+mj-lt"/>
                <a:ea typeface="한컴 백제 B" panose="02020603020101020101" pitchFamily="18" charset="-127"/>
              </a:rPr>
              <a:t>센서 제어장치 설계 및 제작 </a:t>
            </a:r>
            <a:r>
              <a:rPr lang="en-US" altLang="ko-KR" sz="2000" b="1" u="sng" dirty="0">
                <a:latin typeface="+mj-lt"/>
                <a:ea typeface="한컴 백제 B"/>
              </a:rPr>
              <a:t>- </a:t>
            </a:r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Arduino Hardware</a:t>
            </a:r>
            <a:endParaRPr lang="ko-KR" altLang="en-US" sz="2000" b="1" u="sng" dirty="0">
              <a:latin typeface="+mj-lt"/>
              <a:ea typeface="한컴 백제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B8A51A-6BF6-44D4-8EAC-13C68FFD9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28" y="853217"/>
            <a:ext cx="6515665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02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3105141-2C2C-484F-A167-4BCA82EDA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12" r="5472" b="11386"/>
          <a:stretch/>
        </p:blipFill>
        <p:spPr>
          <a:xfrm rot="5400000">
            <a:off x="467908" y="1557814"/>
            <a:ext cx="4618211" cy="3742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A560C-8A09-4305-ACF4-A540155783CF}"/>
              </a:ext>
            </a:extLst>
          </p:cNvPr>
          <p:cNvSpPr txBox="1"/>
          <p:nvPr/>
        </p:nvSpPr>
        <p:spPr>
          <a:xfrm>
            <a:off x="1329044" y="106782"/>
            <a:ext cx="7083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6. </a:t>
            </a:r>
            <a:r>
              <a:rPr lang="ko-KR" altLang="en-US" sz="2400" b="1" u="sng" dirty="0">
                <a:latin typeface="+mj-lt"/>
                <a:ea typeface="한컴 백제 B" panose="02020603020101020101" pitchFamily="18" charset="-127"/>
              </a:rPr>
              <a:t>센서 제어장치 설계 및 제작 </a:t>
            </a:r>
            <a:r>
              <a:rPr lang="en-US" altLang="ko-KR" sz="2000" b="1" u="sng" dirty="0">
                <a:latin typeface="+mj-lt"/>
                <a:ea typeface="한컴 백제 B"/>
              </a:rPr>
              <a:t>- </a:t>
            </a:r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Arduino Hardware</a:t>
            </a:r>
            <a:endParaRPr lang="ko-KR" altLang="en-US" sz="2000" b="1" u="sng" dirty="0">
              <a:latin typeface="+mj-lt"/>
              <a:ea typeface="한컴 백제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FEC8F0-8F2B-462B-80B2-C3905A71E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2" b="19233"/>
          <a:stretch/>
        </p:blipFill>
        <p:spPr>
          <a:xfrm>
            <a:off x="4820602" y="1119894"/>
            <a:ext cx="3750469" cy="46182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E381DB-B844-41CC-984E-0CD56C1E0327}"/>
              </a:ext>
            </a:extLst>
          </p:cNvPr>
          <p:cNvSpPr/>
          <p:nvPr/>
        </p:nvSpPr>
        <p:spPr>
          <a:xfrm>
            <a:off x="1450536" y="2905124"/>
            <a:ext cx="2580443" cy="2223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0FB0EF-3B30-4F5F-9EE6-9826A7F95087}"/>
              </a:ext>
            </a:extLst>
          </p:cNvPr>
          <p:cNvSpPr/>
          <p:nvPr/>
        </p:nvSpPr>
        <p:spPr>
          <a:xfrm>
            <a:off x="6695836" y="3119913"/>
            <a:ext cx="1542337" cy="933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8110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3644"/>
          <a:stretch/>
        </p:blipFill>
        <p:spPr>
          <a:xfrm>
            <a:off x="3002280" y="900112"/>
            <a:ext cx="4053840" cy="5625465"/>
          </a:xfrm>
          <a:prstGeom prst="rect">
            <a:avLst/>
          </a:prstGeom>
        </p:spPr>
      </p:pic>
      <p:sp>
        <p:nvSpPr>
          <p:cNvPr id="12" name="TextBox 1"/>
          <p:cNvSpPr txBox="1"/>
          <p:nvPr/>
        </p:nvSpPr>
        <p:spPr>
          <a:xfrm>
            <a:off x="1329043" y="106781"/>
            <a:ext cx="81483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u="sng" dirty="0">
                <a:latin typeface="+mj-lt"/>
                <a:ea typeface="한컴 백제 B"/>
              </a:rPr>
              <a:t>7. </a:t>
            </a:r>
            <a:r>
              <a:rPr lang="ko-KR" altLang="en-US" sz="2400" b="1" u="sng" dirty="0">
                <a:latin typeface="+mj-lt"/>
                <a:ea typeface="한컴 백제 B"/>
              </a:rPr>
              <a:t>카메라 제어장치 설계 및 제작 </a:t>
            </a:r>
            <a:r>
              <a:rPr lang="en-US" altLang="ko-KR" sz="2000" b="1" u="sng" dirty="0">
                <a:latin typeface="+mj-lt"/>
                <a:ea typeface="한컴 백제 B"/>
              </a:rPr>
              <a:t>- Raspberry</a:t>
            </a:r>
            <a:r>
              <a:rPr lang="ko-KR" altLang="en-US" sz="2000" b="1" u="sng" dirty="0">
                <a:latin typeface="+mj-lt"/>
                <a:ea typeface="한컴 백제 B"/>
              </a:rPr>
              <a:t> </a:t>
            </a:r>
            <a:r>
              <a:rPr lang="en-US" altLang="ko-KR" sz="2000" b="1" u="sng" dirty="0">
                <a:latin typeface="+mj-lt"/>
                <a:ea typeface="한컴 백제 B"/>
              </a:rPr>
              <a:t>PI Flowchart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1990" t="3320" r="11910" b="27170"/>
          <a:stretch>
            <a:fillRect/>
          </a:stretch>
        </p:blipFill>
        <p:spPr>
          <a:xfrm>
            <a:off x="694545" y="1496281"/>
            <a:ext cx="5319685" cy="31614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1910" r="12220" b="13700"/>
          <a:stretch>
            <a:fillRect/>
          </a:stretch>
        </p:blipFill>
        <p:spPr>
          <a:xfrm>
            <a:off x="3530237" y="3077003"/>
            <a:ext cx="5254875" cy="31614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9939" y="973902"/>
            <a:ext cx="3444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0">
                <a:latin typeface="+mj-lt"/>
                <a:cs typeface="Arial"/>
              </a:rPr>
              <a:t>▶</a:t>
            </a:r>
            <a:r>
              <a:rPr lang="ko-KR" altLang="en-US" b="1">
                <a:latin typeface="+mj-lt"/>
              </a:rPr>
              <a:t>카메라 선택 및 연결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79391-1A26-4C92-B5C5-96040EE28DBE}"/>
              </a:ext>
            </a:extLst>
          </p:cNvPr>
          <p:cNvSpPr txBox="1"/>
          <p:nvPr/>
        </p:nvSpPr>
        <p:spPr>
          <a:xfrm>
            <a:off x="1329044" y="106782"/>
            <a:ext cx="75577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7. </a:t>
            </a:r>
            <a:r>
              <a:rPr lang="ko-KR" altLang="en-US" sz="2400" b="1" u="sng" dirty="0">
                <a:latin typeface="+mj-lt"/>
                <a:ea typeface="한컴 백제 B" panose="02020603020101020101" pitchFamily="18" charset="-127"/>
              </a:rPr>
              <a:t>카메라 제어장치 설계 및 제작</a:t>
            </a:r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 </a:t>
            </a:r>
          </a:p>
          <a:p>
            <a:r>
              <a:rPr lang="en-US" altLang="ko-KR" sz="2000" b="1" u="sng" dirty="0">
                <a:latin typeface="+mj-lt"/>
                <a:ea typeface="한컴 백제 B"/>
              </a:rPr>
              <a:t>- Raspberry</a:t>
            </a:r>
            <a:r>
              <a:rPr lang="ko-KR" altLang="en-US" sz="2000" b="1" u="sng" dirty="0">
                <a:latin typeface="+mj-lt"/>
                <a:ea typeface="한컴 백제 B"/>
              </a:rPr>
              <a:t> </a:t>
            </a:r>
            <a:r>
              <a:rPr lang="en-US" altLang="ko-KR" sz="2000" b="1" u="sng" dirty="0">
                <a:latin typeface="+mj-lt"/>
                <a:ea typeface="한컴 백제 B"/>
              </a:rPr>
              <a:t>PI Software &amp; Hardware</a:t>
            </a:r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 </a:t>
            </a:r>
            <a:endParaRPr lang="ko-KR" altLang="en-US" sz="2000" b="1" u="sng" dirty="0">
              <a:latin typeface="+mj-lt"/>
              <a:ea typeface="한컴 백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210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1990" t="2450" r="12070" b="26680"/>
          <a:stretch>
            <a:fillRect/>
          </a:stretch>
        </p:blipFill>
        <p:spPr>
          <a:xfrm>
            <a:off x="497333" y="1277901"/>
            <a:ext cx="4050833" cy="23619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1990" t="2450" r="11952" b="36440"/>
          <a:stretch/>
        </p:blipFill>
        <p:spPr>
          <a:xfrm>
            <a:off x="4614885" y="1277901"/>
            <a:ext cx="4271897" cy="24256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11760" t="2140" r="11960" b="75910"/>
          <a:stretch>
            <a:fillRect/>
          </a:stretch>
        </p:blipFill>
        <p:spPr>
          <a:xfrm>
            <a:off x="497333" y="4362564"/>
            <a:ext cx="4031489" cy="20774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1960" t="64020" r="11920" b="13900"/>
          <a:stretch>
            <a:fillRect/>
          </a:stretch>
        </p:blipFill>
        <p:spPr>
          <a:xfrm>
            <a:off x="4614885" y="4362564"/>
            <a:ext cx="4271897" cy="20865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2005" y="3978994"/>
            <a:ext cx="423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0" dirty="0">
                <a:latin typeface="+mj-lt"/>
                <a:cs typeface="Arial"/>
              </a:rPr>
              <a:t>▶</a:t>
            </a:r>
            <a:r>
              <a:rPr lang="en-US" altLang="ko-KR" sz="1800" b="1" dirty="0">
                <a:latin typeface="+mj-lt"/>
              </a:rPr>
              <a:t> Install package For Streaming</a:t>
            </a:r>
            <a:endParaRPr lang="en-US" altLang="ko-KR" sz="1800" b="0" dirty="0">
              <a:latin typeface="+mj-lt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2101" y="828456"/>
            <a:ext cx="3444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0">
                <a:latin typeface="+mj-lt"/>
                <a:cs typeface="Arial"/>
              </a:rPr>
              <a:t>▶</a:t>
            </a:r>
            <a:r>
              <a:rPr lang="en-US" altLang="ko-KR" sz="1800" b="1">
                <a:latin typeface="+mj-lt"/>
              </a:rPr>
              <a:t> Streaming source code</a:t>
            </a:r>
            <a:endParaRPr lang="en-US" altLang="ko-KR" sz="1800" b="0">
              <a:latin typeface="+mj-lt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2005" y="880003"/>
            <a:ext cx="3444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0">
                <a:latin typeface="+mj-lt"/>
                <a:cs typeface="Arial"/>
              </a:rPr>
              <a:t>▶</a:t>
            </a:r>
            <a:r>
              <a:rPr lang="ko-KR" altLang="en-US" sz="1800" b="1">
                <a:latin typeface="+mj-lt"/>
              </a:rPr>
              <a:t> 폴더생성</a:t>
            </a:r>
            <a:endParaRPr lang="en-US" altLang="ko-KR" sz="1800" b="0">
              <a:latin typeface="+mj-lt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92101" y="3964756"/>
            <a:ext cx="3444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0" dirty="0">
                <a:latin typeface="+mj-lt"/>
                <a:cs typeface="Arial"/>
              </a:rPr>
              <a:t>▶</a:t>
            </a:r>
            <a:r>
              <a:rPr lang="en-US" altLang="ko-KR" sz="1800" b="1" dirty="0">
                <a:latin typeface="+mj-lt"/>
              </a:rPr>
              <a:t> </a:t>
            </a:r>
            <a:r>
              <a:rPr lang="en-US" altLang="ko-KR" b="1" dirty="0">
                <a:latin typeface="+mj-lt"/>
              </a:rPr>
              <a:t>Install</a:t>
            </a:r>
            <a:r>
              <a:rPr lang="ko-KR" altLang="en-US" b="1" dirty="0">
                <a:latin typeface="+mj-lt"/>
              </a:rPr>
              <a:t> </a:t>
            </a:r>
            <a:r>
              <a:rPr lang="en-US" altLang="ko-KR" sz="1800" b="1" dirty="0">
                <a:latin typeface="+mj-lt"/>
              </a:rPr>
              <a:t>Streamer</a:t>
            </a:r>
            <a:endParaRPr lang="en-US" altLang="ko-KR" sz="1800" b="0" dirty="0">
              <a:latin typeface="+mj-lt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EB79B-2CCF-4147-AF51-605E360A5452}"/>
              </a:ext>
            </a:extLst>
          </p:cNvPr>
          <p:cNvSpPr txBox="1"/>
          <p:nvPr/>
        </p:nvSpPr>
        <p:spPr>
          <a:xfrm>
            <a:off x="1329044" y="106782"/>
            <a:ext cx="75577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7. </a:t>
            </a:r>
            <a:r>
              <a:rPr lang="ko-KR" altLang="en-US" sz="2400" b="1" u="sng" dirty="0">
                <a:latin typeface="+mj-lt"/>
                <a:ea typeface="한컴 백제 B" panose="02020603020101020101" pitchFamily="18" charset="-127"/>
              </a:rPr>
              <a:t>카메라 제어장치 설계 및 제작</a:t>
            </a:r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 </a:t>
            </a:r>
          </a:p>
          <a:p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- </a:t>
            </a:r>
            <a:r>
              <a:rPr lang="en-US" altLang="ko-KR" sz="2000" b="1" u="sng" dirty="0">
                <a:latin typeface="+mj-lt"/>
                <a:ea typeface="한컴 백제 B"/>
              </a:rPr>
              <a:t>Raspberry</a:t>
            </a:r>
            <a:r>
              <a:rPr lang="ko-KR" altLang="en-US" sz="2000" b="1" u="sng" dirty="0">
                <a:latin typeface="+mj-lt"/>
                <a:ea typeface="한컴 백제 B"/>
              </a:rPr>
              <a:t> </a:t>
            </a:r>
            <a:r>
              <a:rPr lang="en-US" altLang="ko-KR" sz="2000" b="1" u="sng" dirty="0">
                <a:latin typeface="+mj-lt"/>
                <a:ea typeface="한컴 백제 B"/>
              </a:rPr>
              <a:t>PI Software &amp; Hardware</a:t>
            </a:r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 </a:t>
            </a:r>
            <a:endParaRPr lang="ko-KR" altLang="en-US" sz="2000" b="1" u="sng" dirty="0">
              <a:latin typeface="+mj-lt"/>
              <a:ea typeface="한컴 백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797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2005" y="880003"/>
            <a:ext cx="3444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0" dirty="0">
                <a:latin typeface="+mj-lt"/>
                <a:cs typeface="Arial"/>
              </a:rPr>
              <a:t>▶</a:t>
            </a:r>
            <a:r>
              <a:rPr lang="ko-KR" altLang="en-US" sz="1800" b="1" dirty="0">
                <a:latin typeface="+mj-lt"/>
              </a:rPr>
              <a:t> </a:t>
            </a:r>
            <a:r>
              <a:rPr lang="en-US" altLang="ko-KR" sz="1800" b="1" dirty="0" err="1">
                <a:latin typeface="+mj-lt"/>
              </a:rPr>
              <a:t>runserver</a:t>
            </a:r>
            <a:r>
              <a:rPr lang="ko-KR" altLang="en-US" sz="1800" b="1" dirty="0">
                <a:latin typeface="+mj-lt"/>
              </a:rPr>
              <a:t> </a:t>
            </a:r>
            <a:r>
              <a:rPr lang="en-US" altLang="ko-KR" sz="1800" b="1" dirty="0">
                <a:latin typeface="+mj-lt"/>
              </a:rPr>
              <a:t>code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785" y="1410955"/>
            <a:ext cx="8379198" cy="4826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CED85F-556A-42AD-B1AC-3969BD40B017}"/>
              </a:ext>
            </a:extLst>
          </p:cNvPr>
          <p:cNvSpPr txBox="1"/>
          <p:nvPr/>
        </p:nvSpPr>
        <p:spPr>
          <a:xfrm>
            <a:off x="1329044" y="106782"/>
            <a:ext cx="75577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7. </a:t>
            </a:r>
            <a:r>
              <a:rPr lang="ko-KR" altLang="en-US" sz="2400" b="1" u="sng" dirty="0">
                <a:latin typeface="+mj-lt"/>
                <a:ea typeface="한컴 백제 B" panose="02020603020101020101" pitchFamily="18" charset="-127"/>
              </a:rPr>
              <a:t>카메라 제어장치 설계 및 제작</a:t>
            </a:r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 </a:t>
            </a:r>
          </a:p>
          <a:p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- </a:t>
            </a:r>
            <a:r>
              <a:rPr lang="en-US" altLang="ko-KR" sz="2000" b="1" u="sng" dirty="0">
                <a:latin typeface="+mj-lt"/>
                <a:ea typeface="한컴 백제 B"/>
              </a:rPr>
              <a:t>Raspberry</a:t>
            </a:r>
            <a:r>
              <a:rPr lang="ko-KR" altLang="en-US" sz="2000" b="1" u="sng" dirty="0">
                <a:latin typeface="+mj-lt"/>
                <a:ea typeface="한컴 백제 B"/>
              </a:rPr>
              <a:t> </a:t>
            </a:r>
            <a:r>
              <a:rPr lang="en-US" altLang="ko-KR" sz="2000" b="1" u="sng" dirty="0">
                <a:latin typeface="+mj-lt"/>
                <a:ea typeface="한컴 백제 B"/>
              </a:rPr>
              <a:t>PI Software &amp; Hardware</a:t>
            </a:r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 </a:t>
            </a:r>
            <a:endParaRPr lang="ko-KR" altLang="en-US" sz="2000" b="1" u="sng" dirty="0">
              <a:latin typeface="+mj-lt"/>
              <a:ea typeface="한컴 백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05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C66D3D9-F660-4FD3-A22A-735D2DE6BC30}"/>
              </a:ext>
            </a:extLst>
          </p:cNvPr>
          <p:cNvSpPr/>
          <p:nvPr/>
        </p:nvSpPr>
        <p:spPr>
          <a:xfrm>
            <a:off x="4572000" y="992589"/>
            <a:ext cx="3619499" cy="490931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+mj-lt"/>
              </a:rPr>
              <a:t>촬영되는 사진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BC3D69-4CA9-425B-BB10-A73037A96E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23704" r="13611" b="24444"/>
          <a:stretch/>
        </p:blipFill>
        <p:spPr>
          <a:xfrm>
            <a:off x="1385886" y="992589"/>
            <a:ext cx="3186114" cy="17057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87A86B-F572-40C7-9726-AFD3A782AD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21042" r="26910" b="6666"/>
          <a:stretch/>
        </p:blipFill>
        <p:spPr>
          <a:xfrm>
            <a:off x="1385886" y="2698347"/>
            <a:ext cx="3186114" cy="3203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3129D5-82C0-4708-AF80-415869E6496E}"/>
              </a:ext>
            </a:extLst>
          </p:cNvPr>
          <p:cNvSpPr txBox="1"/>
          <p:nvPr/>
        </p:nvSpPr>
        <p:spPr>
          <a:xfrm>
            <a:off x="1329044" y="106782"/>
            <a:ext cx="75577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7. </a:t>
            </a:r>
            <a:r>
              <a:rPr lang="ko-KR" altLang="en-US" sz="2400" b="1" u="sng" dirty="0">
                <a:latin typeface="+mj-lt"/>
                <a:ea typeface="한컴 백제 B" panose="02020603020101020101" pitchFamily="18" charset="-127"/>
              </a:rPr>
              <a:t>카메라 제어장치 설계 및 제작</a:t>
            </a:r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 </a:t>
            </a:r>
          </a:p>
          <a:p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- </a:t>
            </a:r>
            <a:r>
              <a:rPr lang="en-US" altLang="ko-KR" sz="2000" b="1" u="sng" dirty="0">
                <a:latin typeface="+mj-lt"/>
                <a:ea typeface="한컴 백제 B"/>
              </a:rPr>
              <a:t>Raspberry</a:t>
            </a:r>
            <a:r>
              <a:rPr lang="ko-KR" altLang="en-US" sz="2000" b="1" u="sng" dirty="0">
                <a:latin typeface="+mj-lt"/>
                <a:ea typeface="한컴 백제 B"/>
              </a:rPr>
              <a:t> </a:t>
            </a:r>
            <a:r>
              <a:rPr lang="en-US" altLang="ko-KR" sz="2000" b="1" u="sng" dirty="0">
                <a:latin typeface="+mj-lt"/>
                <a:ea typeface="한컴 백제 B"/>
              </a:rPr>
              <a:t>PI Software &amp; Hardware</a:t>
            </a:r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 </a:t>
            </a:r>
            <a:endParaRPr lang="ko-KR" altLang="en-US" sz="2000" b="1" u="sng" dirty="0">
              <a:latin typeface="+mj-lt"/>
              <a:ea typeface="한컴 백제 B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5E9BEF-F572-44AD-98B3-11DD612F4E71}"/>
              </a:ext>
            </a:extLst>
          </p:cNvPr>
          <p:cNvSpPr/>
          <p:nvPr/>
        </p:nvSpPr>
        <p:spPr>
          <a:xfrm>
            <a:off x="1493043" y="1321593"/>
            <a:ext cx="1621632" cy="1047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18666B-86CE-40C9-B14A-E455B0333523}"/>
              </a:ext>
            </a:extLst>
          </p:cNvPr>
          <p:cNvSpPr/>
          <p:nvPr/>
        </p:nvSpPr>
        <p:spPr>
          <a:xfrm>
            <a:off x="3679031" y="1535906"/>
            <a:ext cx="283369" cy="638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B4D427-89E5-4F88-AD2E-77937AD1576C}"/>
              </a:ext>
            </a:extLst>
          </p:cNvPr>
          <p:cNvSpPr/>
          <p:nvPr/>
        </p:nvSpPr>
        <p:spPr>
          <a:xfrm>
            <a:off x="2596277" y="4404105"/>
            <a:ext cx="901304" cy="7241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4769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2005" y="880003"/>
            <a:ext cx="5721011" cy="36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0" dirty="0">
                <a:latin typeface="+mj-lt"/>
                <a:cs typeface="Arial"/>
              </a:rPr>
              <a:t>▶</a:t>
            </a:r>
            <a:r>
              <a:rPr lang="ko-KR" altLang="en-US" sz="1800" b="1" dirty="0">
                <a:latin typeface="+mj-lt"/>
              </a:rPr>
              <a:t> </a:t>
            </a:r>
            <a:r>
              <a:rPr lang="en-US" altLang="ko-KR" sz="1800" b="1" dirty="0" err="1">
                <a:latin typeface="+mj-lt"/>
              </a:rPr>
              <a:t>Kakao</a:t>
            </a:r>
            <a:r>
              <a:rPr lang="en-US" altLang="ko-KR" sz="1800" b="1" dirty="0">
                <a:latin typeface="+mj-lt"/>
              </a:rPr>
              <a:t> API</a:t>
            </a:r>
            <a:r>
              <a:rPr lang="ko-KR" altLang="en-US" sz="1800" b="1" dirty="0">
                <a:latin typeface="+mj-lt"/>
              </a:rPr>
              <a:t>를 이용한 사용자 알림 서비스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4365" y="1283970"/>
            <a:ext cx="2360295" cy="67056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7704" y="4255771"/>
            <a:ext cx="4293870" cy="230886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9180" y="4312921"/>
            <a:ext cx="4103369" cy="205168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50130" y="1939290"/>
            <a:ext cx="4122420" cy="240791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8463" y="1943101"/>
            <a:ext cx="4238812" cy="2305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42AB58-A678-429F-8164-F76D5E7F519E}"/>
              </a:ext>
            </a:extLst>
          </p:cNvPr>
          <p:cNvSpPr txBox="1"/>
          <p:nvPr/>
        </p:nvSpPr>
        <p:spPr>
          <a:xfrm>
            <a:off x="1329044" y="106782"/>
            <a:ext cx="7158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u="sng" dirty="0">
                <a:latin typeface="+mj-lt"/>
                <a:ea typeface="한컴 백제 B"/>
              </a:rPr>
              <a:t>8. </a:t>
            </a:r>
            <a:r>
              <a:rPr lang="ko-KR" altLang="en-US" sz="2400" b="1" u="sng" dirty="0">
                <a:latin typeface="+mj-lt"/>
                <a:ea typeface="한컴 백제 B"/>
              </a:rPr>
              <a:t>서버 구축 및 사용자 알림 서비스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9045" y="106782"/>
            <a:ext cx="24286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u="sng" dirty="0">
                <a:latin typeface="+mj-lt"/>
                <a:ea typeface="한컴 백제 B"/>
              </a:rPr>
              <a:t>0. </a:t>
            </a:r>
            <a:r>
              <a:rPr lang="ko-KR" altLang="en-US" sz="2400" b="1" u="sng" dirty="0">
                <a:latin typeface="+mj-lt"/>
                <a:ea typeface="한컴 백제 B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73296E-E033-4948-990D-DEA2520A3434}"/>
              </a:ext>
            </a:extLst>
          </p:cNvPr>
          <p:cNvSpPr txBox="1"/>
          <p:nvPr/>
        </p:nvSpPr>
        <p:spPr>
          <a:xfrm>
            <a:off x="711494" y="630555"/>
            <a:ext cx="5555956" cy="554844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400" dirty="0">
                <a:latin typeface="+mj-lt"/>
                <a:ea typeface="문체부 돋음체" panose="020B0609000101010101" pitchFamily="49" charset="-127"/>
              </a:rPr>
              <a:t>연구배경</a:t>
            </a:r>
            <a:r>
              <a:rPr lang="en-US" altLang="ko-KR" sz="1400" dirty="0">
                <a:latin typeface="+mj-lt"/>
                <a:ea typeface="문체부 돋음체" panose="020B0609000101010101" pitchFamily="49" charset="-127"/>
              </a:rPr>
              <a:t>(</a:t>
            </a:r>
            <a:r>
              <a:rPr lang="ko-KR" altLang="en-US" sz="1400" dirty="0">
                <a:latin typeface="+mj-lt"/>
                <a:ea typeface="문체부 돋음체" panose="020B0609000101010101" pitchFamily="49" charset="-127"/>
              </a:rPr>
              <a:t>필요성</a:t>
            </a:r>
            <a:r>
              <a:rPr lang="en-US" altLang="ko-KR" sz="1400" dirty="0">
                <a:latin typeface="+mj-lt"/>
                <a:ea typeface="문체부 돋음체" panose="020B0609000101010101" pitchFamily="49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400" dirty="0">
                <a:latin typeface="+mj-lt"/>
                <a:ea typeface="문체부 돋음체" panose="020B0609000101010101" pitchFamily="49" charset="-127"/>
              </a:rPr>
              <a:t>연구목표 및 내용</a:t>
            </a:r>
            <a:endParaRPr lang="en-US" altLang="ko-KR" sz="1400" dirty="0">
              <a:latin typeface="+mj-lt"/>
              <a:ea typeface="문체부 돋음체" panose="020B0609000101010101" pitchFamily="49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400" dirty="0">
                <a:latin typeface="+mj-lt"/>
                <a:ea typeface="문체부 돋음체" panose="020B0609000101010101" pitchFamily="49" charset="-127"/>
              </a:rPr>
              <a:t>부품도</a:t>
            </a:r>
            <a:endParaRPr lang="en-US" altLang="ko-KR" sz="1400" dirty="0">
              <a:latin typeface="+mj-lt"/>
              <a:ea typeface="문체부 돋음체" panose="020B0609000101010101" pitchFamily="49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400" dirty="0">
                <a:latin typeface="+mj-lt"/>
                <a:ea typeface="문체부 돋음체" panose="020B0609000101010101" pitchFamily="49" charset="-127"/>
              </a:rPr>
              <a:t>제어 블록도</a:t>
            </a:r>
            <a:endParaRPr lang="en-US" altLang="ko-KR" sz="1400" dirty="0">
              <a:latin typeface="+mj-lt"/>
              <a:ea typeface="문체부 돋음체" panose="020B0609000101010101" pitchFamily="49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400" dirty="0">
                <a:latin typeface="+mj-lt"/>
                <a:ea typeface="문체부 돋음체" panose="020B0609000101010101" pitchFamily="49" charset="-127"/>
              </a:rPr>
              <a:t>작동원리</a:t>
            </a:r>
            <a:endParaRPr lang="en-US" altLang="ko-KR" sz="1400" dirty="0">
              <a:latin typeface="+mj-lt"/>
              <a:ea typeface="문체부 돋음체" panose="020B0609000101010101" pitchFamily="49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400" dirty="0">
                <a:latin typeface="+mj-lt"/>
                <a:ea typeface="문체부 돋음체" panose="020B0609000101010101" pitchFamily="49" charset="-127"/>
              </a:rPr>
              <a:t>센서 제어장치 설계 및 제작</a:t>
            </a:r>
            <a:r>
              <a:rPr lang="en-US" altLang="ko-KR" sz="1400" dirty="0">
                <a:latin typeface="+mj-lt"/>
                <a:ea typeface="문체부 돋음체" panose="020B0609000101010101" pitchFamily="49" charset="-127"/>
              </a:rPr>
              <a:t>                                                                    6.1. Arduino Flowchart                                                                                            6.2. Arduino Hardware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400" dirty="0">
                <a:latin typeface="+mj-lt"/>
                <a:ea typeface="문체부 돋음체" panose="020B0609000101010101" pitchFamily="49" charset="-127"/>
              </a:rPr>
              <a:t>카메라 제어장치 설계 및 제작                                                   </a:t>
            </a:r>
            <a:r>
              <a:rPr lang="en-US" altLang="ko-KR" sz="1400" dirty="0">
                <a:latin typeface="+mj-lt"/>
                <a:ea typeface="문체부 돋음체" panose="020B0609000101010101" pitchFamily="49" charset="-127"/>
              </a:rPr>
              <a:t>7.1. Raspberry PI Flowchart                                                      7.2. Raspberry PI Software &amp; Hardware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400" dirty="0">
                <a:latin typeface="+mj-lt"/>
                <a:ea typeface="문체부 돋음체" panose="020B0609000101010101" pitchFamily="49" charset="-127"/>
              </a:rPr>
              <a:t>서버 구축 및 사용자 알림 서비스</a:t>
            </a:r>
            <a:endParaRPr lang="en-US" altLang="ko-KR" sz="1400" dirty="0">
              <a:latin typeface="+mj-lt"/>
              <a:ea typeface="문체부 돋음체" panose="020B0609000101010101" pitchFamily="49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400" dirty="0">
                <a:latin typeface="+mj-lt"/>
                <a:ea typeface="문체부 돋음체" panose="020B0609000101010101" pitchFamily="49" charset="-127"/>
              </a:rPr>
              <a:t>특성 실험</a:t>
            </a:r>
            <a:endParaRPr lang="en-US" altLang="ko-KR" sz="1400" dirty="0">
              <a:latin typeface="+mj-lt"/>
              <a:ea typeface="문체부 돋음체" panose="020B0609000101010101" pitchFamily="49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400" dirty="0">
                <a:latin typeface="+mj-lt"/>
                <a:ea typeface="문체부 돋음체" panose="020B0609000101010101" pitchFamily="49" charset="-127"/>
              </a:rPr>
              <a:t>결론 및 향후 과제</a:t>
            </a:r>
            <a:endParaRPr lang="en-US" altLang="ko-KR" sz="1400" dirty="0">
              <a:latin typeface="+mj-lt"/>
              <a:ea typeface="문체부 돋음체" panose="020B0609000101010101" pitchFamily="49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400" dirty="0">
                <a:latin typeface="+mj-lt"/>
                <a:ea typeface="문체부 돋음체" panose="020B0609000101010101" pitchFamily="49" charset="-127"/>
              </a:rPr>
              <a:t> </a:t>
            </a:r>
            <a:r>
              <a:rPr lang="en-US" altLang="ko-KR" sz="1400" dirty="0">
                <a:latin typeface="+mj-lt"/>
                <a:ea typeface="문체부 돋음체" panose="020B0609000101010101" pitchFamily="49" charset="-127"/>
              </a:rPr>
              <a:t>Source Code</a:t>
            </a:r>
            <a:r>
              <a:rPr lang="ko-KR" altLang="en-US" sz="1400" dirty="0">
                <a:latin typeface="+mj-lt"/>
                <a:ea typeface="문체부 돋음체" panose="020B0609000101010101" pitchFamily="49" charset="-127"/>
              </a:rPr>
              <a:t>                                                                           </a:t>
            </a:r>
            <a:r>
              <a:rPr lang="en-US" altLang="ko-KR" sz="1400" dirty="0">
                <a:latin typeface="+mj-lt"/>
                <a:ea typeface="문체부 돋음체" panose="020B0609000101010101" pitchFamily="49" charset="-127"/>
              </a:rPr>
              <a:t>10.1.</a:t>
            </a:r>
            <a:r>
              <a:rPr lang="ko-KR" altLang="en-US" sz="1400" dirty="0">
                <a:latin typeface="+mj-lt"/>
                <a:ea typeface="문체부 돋음체" panose="020B0609000101010101" pitchFamily="49" charset="-127"/>
              </a:rPr>
              <a:t> </a:t>
            </a:r>
            <a:r>
              <a:rPr lang="en-US" altLang="ko-KR" sz="1400" dirty="0">
                <a:latin typeface="+mj-lt"/>
                <a:ea typeface="문체부 돋음체" panose="020B0609000101010101" pitchFamily="49" charset="-127"/>
              </a:rPr>
              <a:t>Arduino                                                                           10.2. Raspberry PI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2005" y="880003"/>
            <a:ext cx="5721011" cy="36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0">
                <a:latin typeface="+mj-lt"/>
                <a:cs typeface="Arial"/>
              </a:rPr>
              <a:t>▶</a:t>
            </a:r>
            <a:r>
              <a:rPr lang="ko-KR" altLang="en-US" sz="1800" b="1">
                <a:latin typeface="+mj-lt"/>
              </a:rPr>
              <a:t> </a:t>
            </a:r>
            <a:r>
              <a:rPr lang="en-US" altLang="ko-KR" sz="1800" b="1">
                <a:latin typeface="+mj-lt"/>
              </a:rPr>
              <a:t>Kakao API</a:t>
            </a:r>
            <a:r>
              <a:rPr lang="ko-KR" altLang="en-US" sz="1800" b="1">
                <a:latin typeface="+mj-lt"/>
              </a:rPr>
              <a:t>를 이용한 사용자 알림 서비스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0559" y="1295400"/>
            <a:ext cx="4183379" cy="21336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14925" y="901065"/>
            <a:ext cx="3771900" cy="520827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7705" y="3133725"/>
            <a:ext cx="4451214" cy="28860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70F44E-5B5A-408F-8F03-624CD978F10C}"/>
              </a:ext>
            </a:extLst>
          </p:cNvPr>
          <p:cNvSpPr txBox="1"/>
          <p:nvPr/>
        </p:nvSpPr>
        <p:spPr>
          <a:xfrm>
            <a:off x="1329044" y="106782"/>
            <a:ext cx="7158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u="sng" dirty="0">
                <a:latin typeface="+mj-lt"/>
                <a:ea typeface="한컴 백제 B"/>
              </a:rPr>
              <a:t>8. </a:t>
            </a:r>
            <a:r>
              <a:rPr lang="ko-KR" altLang="en-US" sz="2400" b="1" u="sng" dirty="0">
                <a:latin typeface="+mj-lt"/>
                <a:ea typeface="한컴 백제 B"/>
              </a:rPr>
              <a:t>서버 구축 및 사용자 알림 서비스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7518" y="1417318"/>
            <a:ext cx="5007003" cy="31508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2005" y="880003"/>
            <a:ext cx="5721011" cy="36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0" dirty="0">
                <a:latin typeface="+mj-lt"/>
                <a:cs typeface="Arial"/>
              </a:rPr>
              <a:t>▶</a:t>
            </a:r>
            <a:r>
              <a:rPr lang="ko-KR" altLang="en-US" sz="1800" b="1" dirty="0">
                <a:latin typeface="+mj-lt"/>
              </a:rPr>
              <a:t> </a:t>
            </a:r>
            <a:r>
              <a:rPr lang="en-US" altLang="ko-KR" sz="1800" b="1" dirty="0" err="1">
                <a:latin typeface="+mj-lt"/>
              </a:rPr>
              <a:t>Kakao</a:t>
            </a:r>
            <a:r>
              <a:rPr lang="en-US" altLang="ko-KR" sz="1800" b="1" dirty="0">
                <a:latin typeface="+mj-lt"/>
              </a:rPr>
              <a:t> API</a:t>
            </a:r>
            <a:r>
              <a:rPr lang="ko-KR" altLang="en-US" sz="1800" b="1" dirty="0">
                <a:latin typeface="+mj-lt"/>
              </a:rPr>
              <a:t>를 이용한 사용자 알림 서비스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33292" y="2831646"/>
            <a:ext cx="4881565" cy="3150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61438F-04DC-4D45-985D-8FEF89E22639}"/>
              </a:ext>
            </a:extLst>
          </p:cNvPr>
          <p:cNvSpPr txBox="1"/>
          <p:nvPr/>
        </p:nvSpPr>
        <p:spPr>
          <a:xfrm>
            <a:off x="1329044" y="106782"/>
            <a:ext cx="7158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u="sng" dirty="0">
                <a:latin typeface="+mj-lt"/>
                <a:ea typeface="한컴 백제 B"/>
              </a:rPr>
              <a:t>8. </a:t>
            </a:r>
            <a:r>
              <a:rPr lang="ko-KR" altLang="en-US" sz="2400" b="1" u="sng" dirty="0">
                <a:latin typeface="+mj-lt"/>
                <a:ea typeface="한컴 백제 B"/>
              </a:rPr>
              <a:t>서버 구축 및 사용자 알림 서비스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2005" y="880003"/>
            <a:ext cx="5721011" cy="36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0" dirty="0">
                <a:latin typeface="+mj-lt"/>
                <a:cs typeface="Arial"/>
              </a:rPr>
              <a:t>▶</a:t>
            </a:r>
            <a:r>
              <a:rPr lang="ko-KR" altLang="en-US" sz="1800" b="1" dirty="0">
                <a:latin typeface="+mj-lt"/>
              </a:rPr>
              <a:t> </a:t>
            </a:r>
            <a:r>
              <a:rPr lang="en-US" altLang="ko-KR" sz="1800" b="1" dirty="0" err="1">
                <a:latin typeface="+mj-lt"/>
              </a:rPr>
              <a:t>Kakao</a:t>
            </a:r>
            <a:r>
              <a:rPr lang="en-US" altLang="ko-KR" sz="1800" b="1" dirty="0">
                <a:latin typeface="+mj-lt"/>
              </a:rPr>
              <a:t> API</a:t>
            </a:r>
            <a:r>
              <a:rPr lang="ko-KR" altLang="en-US" sz="1800" b="1" dirty="0">
                <a:latin typeface="+mj-lt"/>
              </a:rPr>
              <a:t>를 이용한 사용자 알림 서비스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705350" y="3181350"/>
            <a:ext cx="4100513" cy="31051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ko-KR" altLang="en-US" dirty="0">
                <a:latin typeface="+mj-lt"/>
              </a:rPr>
              <a:t>이 부분에 핸드폰으로 영상 확인하는 사진 </a:t>
            </a:r>
            <a:r>
              <a:rPr lang="ko-KR" altLang="en-US" dirty="0" err="1">
                <a:latin typeface="+mj-lt"/>
              </a:rPr>
              <a:t>올려야함</a:t>
            </a:r>
            <a:endParaRPr lang="ko-KR" altLang="en-US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5578DE-1BAE-4290-B897-C1F4A662F5F8}"/>
              </a:ext>
            </a:extLst>
          </p:cNvPr>
          <p:cNvSpPr txBox="1"/>
          <p:nvPr/>
        </p:nvSpPr>
        <p:spPr>
          <a:xfrm>
            <a:off x="1329044" y="106782"/>
            <a:ext cx="7158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u="sng" dirty="0">
                <a:latin typeface="+mj-lt"/>
                <a:ea typeface="한컴 백제 B"/>
              </a:rPr>
              <a:t>8. </a:t>
            </a:r>
            <a:r>
              <a:rPr lang="ko-KR" altLang="en-US" sz="2400" b="1" u="sng" dirty="0">
                <a:latin typeface="+mj-lt"/>
                <a:ea typeface="한컴 백제 B"/>
              </a:rPr>
              <a:t>서버 구축 및 사용자 알림 서비스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8F13E8-E046-4541-989D-6A8501462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7518" y="1417318"/>
            <a:ext cx="3965170" cy="3394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9043" y="0"/>
            <a:ext cx="7643783" cy="58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u="sng" dirty="0">
                <a:latin typeface="+mj-lt"/>
                <a:ea typeface="한컴 백제 B"/>
              </a:rPr>
              <a:t>9. </a:t>
            </a:r>
            <a:r>
              <a:rPr lang="ko-KR" altLang="en-US" sz="2400" b="1" u="sng" dirty="0">
                <a:latin typeface="+mj-lt"/>
                <a:ea typeface="한컴 백제 B"/>
              </a:rPr>
              <a:t>특성 실험</a:t>
            </a:r>
            <a:endParaRPr lang="ko-KR" altLang="en-US" sz="2400" u="sng" dirty="0">
              <a:latin typeface="+mj-lt"/>
              <a:ea typeface="문체부 돋음체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D7F5C4-E99A-4283-99A5-04AFEA7F78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18"/>
          <a:stretch/>
        </p:blipFill>
        <p:spPr>
          <a:xfrm>
            <a:off x="565005" y="1417318"/>
            <a:ext cx="2123391" cy="28003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3EC951-4C5A-4C5E-80BD-7D3F1A456C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18"/>
          <a:stretch/>
        </p:blipFill>
        <p:spPr>
          <a:xfrm>
            <a:off x="2871276" y="1417319"/>
            <a:ext cx="2123390" cy="2800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C90CFC-F9BB-43DC-83F3-5D5CB6B74B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" r="27364" b="5475"/>
          <a:stretch/>
        </p:blipFill>
        <p:spPr>
          <a:xfrm>
            <a:off x="5253644" y="1417318"/>
            <a:ext cx="3696231" cy="28003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2C1804-5A93-4489-B566-9A38D374C1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" t="69922" r="86673" b="26821"/>
          <a:stretch/>
        </p:blipFill>
        <p:spPr>
          <a:xfrm>
            <a:off x="6695556" y="3324570"/>
            <a:ext cx="2132560" cy="3947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5625C4D-EC5D-46FA-B984-2E6C389E2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" t="70237" r="87182" b="26750"/>
          <a:stretch/>
        </p:blipFill>
        <p:spPr>
          <a:xfrm>
            <a:off x="6695556" y="2627916"/>
            <a:ext cx="2016182" cy="37209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81C043-40DA-4DCB-817B-7F7B81B2E43F}"/>
              </a:ext>
            </a:extLst>
          </p:cNvPr>
          <p:cNvSpPr/>
          <p:nvPr/>
        </p:nvSpPr>
        <p:spPr>
          <a:xfrm>
            <a:off x="6687244" y="3324570"/>
            <a:ext cx="2140872" cy="3947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1D3F94-9D96-4997-A93A-67B7DAFE4C0F}"/>
              </a:ext>
            </a:extLst>
          </p:cNvPr>
          <p:cNvSpPr/>
          <p:nvPr/>
        </p:nvSpPr>
        <p:spPr>
          <a:xfrm>
            <a:off x="5300663" y="3475610"/>
            <a:ext cx="540543" cy="1210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2FBA538-4154-4B22-8F8B-C7E730FBF13E}"/>
              </a:ext>
            </a:extLst>
          </p:cNvPr>
          <p:cNvCxnSpPr>
            <a:cxnSpLocks/>
          </p:cNvCxnSpPr>
          <p:nvPr/>
        </p:nvCxnSpPr>
        <p:spPr>
          <a:xfrm flipV="1">
            <a:off x="5295900" y="3326014"/>
            <a:ext cx="1384300" cy="1444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4A3602B-2855-4C47-8355-0D5378613BD9}"/>
              </a:ext>
            </a:extLst>
          </p:cNvPr>
          <p:cNvCxnSpPr>
            <a:cxnSpLocks/>
          </p:cNvCxnSpPr>
          <p:nvPr/>
        </p:nvCxnSpPr>
        <p:spPr>
          <a:xfrm>
            <a:off x="5298281" y="3591921"/>
            <a:ext cx="1391444" cy="1150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07D0E38-7237-443D-B55D-1DB7230FC9C8}"/>
              </a:ext>
            </a:extLst>
          </p:cNvPr>
          <p:cNvCxnSpPr>
            <a:cxnSpLocks/>
          </p:cNvCxnSpPr>
          <p:nvPr/>
        </p:nvCxnSpPr>
        <p:spPr>
          <a:xfrm flipV="1">
            <a:off x="5838825" y="3433964"/>
            <a:ext cx="847725" cy="412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18962F8-AF5B-4BD6-8570-111493F9A5C2}"/>
              </a:ext>
            </a:extLst>
          </p:cNvPr>
          <p:cNvCxnSpPr>
            <a:cxnSpLocks/>
          </p:cNvCxnSpPr>
          <p:nvPr/>
        </p:nvCxnSpPr>
        <p:spPr>
          <a:xfrm>
            <a:off x="5845175" y="3589539"/>
            <a:ext cx="838200" cy="158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9547CF80-A709-487C-B09D-EE8E71314AB0}"/>
              </a:ext>
            </a:extLst>
          </p:cNvPr>
          <p:cNvSpPr/>
          <p:nvPr/>
        </p:nvSpPr>
        <p:spPr>
          <a:xfrm>
            <a:off x="7671349" y="3021272"/>
            <a:ext cx="172662" cy="27512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8726A9-DE49-4492-8909-2E7CA7ABD7CA}"/>
              </a:ext>
            </a:extLst>
          </p:cNvPr>
          <p:cNvSpPr/>
          <p:nvPr/>
        </p:nvSpPr>
        <p:spPr>
          <a:xfrm>
            <a:off x="6695556" y="2627916"/>
            <a:ext cx="2016182" cy="365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C02A64-317B-4AB4-A170-C3FC7447ED23}"/>
              </a:ext>
            </a:extLst>
          </p:cNvPr>
          <p:cNvSpPr txBox="1"/>
          <p:nvPr/>
        </p:nvSpPr>
        <p:spPr>
          <a:xfrm>
            <a:off x="759893" y="4635706"/>
            <a:ext cx="6669607" cy="128734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latin typeface="+mj-lt"/>
                <a:ea typeface="문체부 돋음체"/>
              </a:rPr>
              <a:t>H2, LPG, CH4, CO, Alcohol, Smoke or Propane</a:t>
            </a:r>
            <a:r>
              <a:rPr lang="ko-KR" altLang="en-US" dirty="0">
                <a:latin typeface="+mj-lt"/>
                <a:ea typeface="문체부 돋음체"/>
              </a:rPr>
              <a:t>에 동작</a:t>
            </a:r>
            <a:endParaRPr lang="en-US" altLang="ko-KR" dirty="0">
              <a:latin typeface="+mj-lt"/>
              <a:ea typeface="문체부 돋음체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dirty="0">
                <a:latin typeface="+mj-lt"/>
                <a:ea typeface="문체부 돋음체"/>
              </a:rPr>
              <a:t>가스가 입력되면 녹색등 점멸</a:t>
            </a:r>
            <a:endParaRPr lang="en-US" altLang="ko-KR" dirty="0">
              <a:latin typeface="+mj-lt"/>
              <a:ea typeface="문체부 돋음체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dirty="0">
                <a:latin typeface="+mj-lt"/>
                <a:ea typeface="문체부 돋음체"/>
              </a:rPr>
              <a:t>아날로그 값이 </a:t>
            </a:r>
            <a:r>
              <a:rPr lang="en-US" altLang="ko-KR" dirty="0">
                <a:latin typeface="+mj-lt"/>
                <a:ea typeface="문체부 돋음체"/>
              </a:rPr>
              <a:t>600</a:t>
            </a:r>
            <a:r>
              <a:rPr lang="ko-KR" altLang="en-US" dirty="0">
                <a:latin typeface="+mj-lt"/>
                <a:ea typeface="문체부 돋음체"/>
              </a:rPr>
              <a:t>이상이면 서버 개설 및 개방</a:t>
            </a:r>
            <a:endParaRPr lang="en-US" altLang="ko-KR" dirty="0">
              <a:latin typeface="+mj-lt"/>
              <a:ea typeface="문체부 돋음체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663BF1-48A2-4E45-969F-36BF7FF1B566}"/>
              </a:ext>
            </a:extLst>
          </p:cNvPr>
          <p:cNvSpPr txBox="1"/>
          <p:nvPr/>
        </p:nvSpPr>
        <p:spPr>
          <a:xfrm>
            <a:off x="382005" y="880003"/>
            <a:ext cx="5721011" cy="36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0" dirty="0">
                <a:latin typeface="+mj-lt"/>
                <a:cs typeface="Arial"/>
              </a:rPr>
              <a:t>▶</a:t>
            </a:r>
            <a:r>
              <a:rPr lang="ko-KR" altLang="en-US" sz="1800" b="1" dirty="0">
                <a:latin typeface="+mj-lt"/>
              </a:rPr>
              <a:t> 가스 센서</a:t>
            </a:r>
          </a:p>
        </p:txBody>
      </p:sp>
    </p:spTree>
    <p:extLst>
      <p:ext uri="{BB962C8B-B14F-4D97-AF65-F5344CB8AC3E}">
        <p14:creationId xmlns:p14="http://schemas.microsoft.com/office/powerpoint/2010/main" val="95509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D7B55C-2177-4921-925B-0A0E93C76039}"/>
              </a:ext>
            </a:extLst>
          </p:cNvPr>
          <p:cNvSpPr txBox="1"/>
          <p:nvPr/>
        </p:nvSpPr>
        <p:spPr>
          <a:xfrm>
            <a:off x="1329043" y="0"/>
            <a:ext cx="7643783" cy="58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u="sng" dirty="0">
                <a:latin typeface="+mj-lt"/>
                <a:ea typeface="한컴 백제 B"/>
              </a:rPr>
              <a:t>9. </a:t>
            </a:r>
            <a:r>
              <a:rPr lang="ko-KR" altLang="en-US" sz="2400" b="1" u="sng" dirty="0">
                <a:latin typeface="+mj-lt"/>
                <a:ea typeface="한컴 백제 B"/>
              </a:rPr>
              <a:t>특성 실험</a:t>
            </a:r>
            <a:endParaRPr lang="ko-KR" altLang="en-US" sz="2400" u="sng" dirty="0">
              <a:latin typeface="+mj-lt"/>
              <a:ea typeface="문체부 돋음체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FBB26C-6768-4A1B-8629-4B2742CDB4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8" b="17230"/>
          <a:stretch/>
        </p:blipFill>
        <p:spPr>
          <a:xfrm>
            <a:off x="565006" y="1422166"/>
            <a:ext cx="2123390" cy="2800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B60BFF-F91A-465D-9F67-54BFBA276C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1" t="9909" r="391" b="15909"/>
          <a:stretch/>
        </p:blipFill>
        <p:spPr>
          <a:xfrm>
            <a:off x="2871276" y="1426437"/>
            <a:ext cx="2123390" cy="28003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6A537D-B7D9-48EF-9298-BC43E82A73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" t="1919" r="27091" b="6606"/>
          <a:stretch/>
        </p:blipFill>
        <p:spPr>
          <a:xfrm>
            <a:off x="5253644" y="1422167"/>
            <a:ext cx="3696231" cy="280030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D532C4-D88C-42A6-9BB1-A79CD2C612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5" t="47656" r="71618" b="32078"/>
          <a:stretch/>
        </p:blipFill>
        <p:spPr>
          <a:xfrm>
            <a:off x="6882938" y="2011283"/>
            <a:ext cx="1820488" cy="176448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A6CEE4-DDFC-4BCE-B05A-C9A05E3E8FC4}"/>
              </a:ext>
            </a:extLst>
          </p:cNvPr>
          <p:cNvSpPr/>
          <p:nvPr/>
        </p:nvSpPr>
        <p:spPr>
          <a:xfrm>
            <a:off x="6882938" y="2011283"/>
            <a:ext cx="1820488" cy="17644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369013-F683-4FFE-A6C4-4B2F6DB17722}"/>
              </a:ext>
            </a:extLst>
          </p:cNvPr>
          <p:cNvSpPr/>
          <p:nvPr/>
        </p:nvSpPr>
        <p:spPr>
          <a:xfrm>
            <a:off x="5910349" y="2803764"/>
            <a:ext cx="713611" cy="5760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CCC4CC4-896A-4920-BE2B-FFBA6F517D26}"/>
              </a:ext>
            </a:extLst>
          </p:cNvPr>
          <p:cNvCxnSpPr/>
          <p:nvPr/>
        </p:nvCxnSpPr>
        <p:spPr>
          <a:xfrm flipV="1">
            <a:off x="5910349" y="2011283"/>
            <a:ext cx="972589" cy="7924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01F0E61-2CBC-4648-8F18-BA1CBA3164BE}"/>
              </a:ext>
            </a:extLst>
          </p:cNvPr>
          <p:cNvCxnSpPr>
            <a:cxnSpLocks/>
          </p:cNvCxnSpPr>
          <p:nvPr/>
        </p:nvCxnSpPr>
        <p:spPr>
          <a:xfrm>
            <a:off x="5910349" y="3379816"/>
            <a:ext cx="972589" cy="3959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92F1F5E-E40B-4B19-8250-ED0C5DAD23FB}"/>
              </a:ext>
            </a:extLst>
          </p:cNvPr>
          <p:cNvCxnSpPr>
            <a:cxnSpLocks/>
          </p:cNvCxnSpPr>
          <p:nvPr/>
        </p:nvCxnSpPr>
        <p:spPr>
          <a:xfrm>
            <a:off x="6623960" y="3379815"/>
            <a:ext cx="258978" cy="609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E5E95E9-293A-4FB0-BA0B-FF84FCC23C40}"/>
              </a:ext>
            </a:extLst>
          </p:cNvPr>
          <p:cNvCxnSpPr>
            <a:cxnSpLocks/>
          </p:cNvCxnSpPr>
          <p:nvPr/>
        </p:nvCxnSpPr>
        <p:spPr>
          <a:xfrm flipV="1">
            <a:off x="6623960" y="2648237"/>
            <a:ext cx="258978" cy="1555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4BC3B99-1DCF-45B2-AF3A-F0E8A05749B0}"/>
              </a:ext>
            </a:extLst>
          </p:cNvPr>
          <p:cNvSpPr txBox="1"/>
          <p:nvPr/>
        </p:nvSpPr>
        <p:spPr>
          <a:xfrm>
            <a:off x="759894" y="4640554"/>
            <a:ext cx="4831282" cy="17028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latin typeface="+mj-lt"/>
                <a:ea typeface="문체부 돋음체"/>
              </a:rPr>
              <a:t>8 X 8 </a:t>
            </a:r>
            <a:r>
              <a:rPr lang="ko-KR" altLang="en-US" dirty="0">
                <a:latin typeface="+mj-lt"/>
                <a:ea typeface="문체부 돋음체"/>
              </a:rPr>
              <a:t>해상도로 온도를 감지</a:t>
            </a:r>
            <a:endParaRPr lang="en-US" altLang="ko-KR" dirty="0">
              <a:latin typeface="+mj-lt"/>
              <a:ea typeface="문체부 돋음체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latin typeface="+mj-lt"/>
                <a:ea typeface="문체부 돋음체"/>
              </a:rPr>
              <a:t>- 20 °C ~ 80 °C</a:t>
            </a:r>
            <a:r>
              <a:rPr lang="ko-KR" altLang="en-US" dirty="0">
                <a:latin typeface="+mj-lt"/>
                <a:ea typeface="문체부 돋음체"/>
              </a:rPr>
              <a:t>를 감지</a:t>
            </a:r>
            <a:endParaRPr lang="en-US" altLang="ko-KR" dirty="0">
              <a:latin typeface="+mj-lt"/>
              <a:ea typeface="문체부 돋음체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dirty="0">
                <a:latin typeface="+mj-lt"/>
                <a:ea typeface="문체부 돋음체"/>
              </a:rPr>
              <a:t>불을 감지하면 </a:t>
            </a:r>
            <a:r>
              <a:rPr lang="en-US" altLang="ko-KR" dirty="0">
                <a:latin typeface="+mj-lt"/>
                <a:ea typeface="문체부 돋음체"/>
              </a:rPr>
              <a:t>‘#’</a:t>
            </a:r>
            <a:r>
              <a:rPr lang="ko-KR" altLang="en-US" dirty="0">
                <a:latin typeface="+mj-lt"/>
                <a:ea typeface="문체부 돋음체"/>
              </a:rPr>
              <a:t>으로 표시</a:t>
            </a:r>
            <a:endParaRPr lang="en-US" altLang="ko-KR" dirty="0">
              <a:latin typeface="+mj-lt"/>
              <a:ea typeface="문체부 돋음체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latin typeface="+mj-lt"/>
                <a:ea typeface="문체부 돋음체"/>
              </a:rPr>
              <a:t>‘#’</a:t>
            </a:r>
            <a:r>
              <a:rPr lang="ko-KR" altLang="en-US" dirty="0">
                <a:latin typeface="+mj-lt"/>
                <a:ea typeface="문체부 돋음체"/>
              </a:rPr>
              <a:t>이 표시되면 서버 개설 및 개방</a:t>
            </a:r>
            <a:endParaRPr lang="en-US" altLang="ko-KR" dirty="0">
              <a:latin typeface="+mj-lt"/>
              <a:ea typeface="문체부 돋음체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544B8E-A5B6-4CB6-B2D4-DE48EB13AFD4}"/>
              </a:ext>
            </a:extLst>
          </p:cNvPr>
          <p:cNvSpPr txBox="1"/>
          <p:nvPr/>
        </p:nvSpPr>
        <p:spPr>
          <a:xfrm>
            <a:off x="382005" y="880003"/>
            <a:ext cx="5721011" cy="36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0" dirty="0">
                <a:latin typeface="+mj-lt"/>
                <a:cs typeface="Arial"/>
              </a:rPr>
              <a:t>▶</a:t>
            </a:r>
            <a:r>
              <a:rPr lang="ko-KR" altLang="en-US" sz="1800" b="1" dirty="0">
                <a:latin typeface="+mj-lt"/>
              </a:rPr>
              <a:t> 온도 센서</a:t>
            </a:r>
          </a:p>
        </p:txBody>
      </p:sp>
    </p:spTree>
    <p:extLst>
      <p:ext uri="{BB962C8B-B14F-4D97-AF65-F5344CB8AC3E}">
        <p14:creationId xmlns:p14="http://schemas.microsoft.com/office/powerpoint/2010/main" val="3826175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11EDFF-3271-4867-B667-3C462E2AB4EB}"/>
              </a:ext>
            </a:extLst>
          </p:cNvPr>
          <p:cNvSpPr txBox="1"/>
          <p:nvPr/>
        </p:nvSpPr>
        <p:spPr>
          <a:xfrm>
            <a:off x="1329043" y="0"/>
            <a:ext cx="7643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u="sng" dirty="0">
                <a:latin typeface="+mj-lt"/>
                <a:ea typeface="한컴 백제 B"/>
              </a:rPr>
              <a:t>9. </a:t>
            </a:r>
            <a:r>
              <a:rPr lang="ko-KR" altLang="en-US" sz="2400" b="1" u="sng" dirty="0">
                <a:latin typeface="+mj-lt"/>
                <a:ea typeface="한컴 백제 B"/>
              </a:rPr>
              <a:t>특성 실험</a:t>
            </a:r>
            <a:endParaRPr lang="ko-KR" altLang="en-US" sz="2400" u="sng" dirty="0">
              <a:latin typeface="+mj-lt"/>
              <a:ea typeface="문체부 돋음체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1594BA-47F2-431B-A1EB-C4B5D3FE45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" t="2566" r="26727" b="3535"/>
          <a:stretch/>
        </p:blipFill>
        <p:spPr>
          <a:xfrm>
            <a:off x="5253644" y="1427595"/>
            <a:ext cx="3730523" cy="2800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D571B3-6038-4463-81AF-E8DCE1C80E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" t="80381" r="70698" b="13765"/>
          <a:stretch/>
        </p:blipFill>
        <p:spPr>
          <a:xfrm>
            <a:off x="5539487" y="3268866"/>
            <a:ext cx="3155313" cy="40151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A0ED5A-DE4F-4714-9ED3-480646C3712A}"/>
              </a:ext>
            </a:extLst>
          </p:cNvPr>
          <p:cNvSpPr/>
          <p:nvPr/>
        </p:nvSpPr>
        <p:spPr>
          <a:xfrm>
            <a:off x="5539487" y="3268867"/>
            <a:ext cx="3155313" cy="4015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1D992F-3ACF-44EC-A3E1-9CBB64D41296}"/>
              </a:ext>
            </a:extLst>
          </p:cNvPr>
          <p:cNvSpPr/>
          <p:nvPr/>
        </p:nvSpPr>
        <p:spPr>
          <a:xfrm>
            <a:off x="5279838" y="3777113"/>
            <a:ext cx="1385281" cy="1298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C01200C-7835-41ED-988C-F651C6A642BB}"/>
              </a:ext>
            </a:extLst>
          </p:cNvPr>
          <p:cNvCxnSpPr>
            <a:cxnSpLocks/>
          </p:cNvCxnSpPr>
          <p:nvPr/>
        </p:nvCxnSpPr>
        <p:spPr>
          <a:xfrm flipV="1">
            <a:off x="5269706" y="3266441"/>
            <a:ext cx="269082" cy="5000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99764A1-779A-4A8B-8703-7C138DC6C4B5}"/>
              </a:ext>
            </a:extLst>
          </p:cNvPr>
          <p:cNvCxnSpPr>
            <a:cxnSpLocks/>
          </p:cNvCxnSpPr>
          <p:nvPr/>
        </p:nvCxnSpPr>
        <p:spPr>
          <a:xfrm flipV="1">
            <a:off x="5274469" y="3661729"/>
            <a:ext cx="261937" cy="2452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1007E9-11F8-48CA-BD66-C2AE74DD1BB6}"/>
              </a:ext>
            </a:extLst>
          </p:cNvPr>
          <p:cNvCxnSpPr>
            <a:cxnSpLocks/>
          </p:cNvCxnSpPr>
          <p:nvPr/>
        </p:nvCxnSpPr>
        <p:spPr>
          <a:xfrm flipV="1">
            <a:off x="6665119" y="3668872"/>
            <a:ext cx="2028825" cy="2357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481DD98-77B1-4158-938A-1DAEF2B52329}"/>
              </a:ext>
            </a:extLst>
          </p:cNvPr>
          <p:cNvCxnSpPr>
            <a:cxnSpLocks/>
          </p:cNvCxnSpPr>
          <p:nvPr/>
        </p:nvCxnSpPr>
        <p:spPr>
          <a:xfrm flipV="1">
            <a:off x="6665119" y="3668872"/>
            <a:ext cx="369094" cy="1047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19750D6-572B-43E8-8FFA-6A581E82D5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t="78288" r="72560" b="16344"/>
          <a:stretch/>
        </p:blipFill>
        <p:spPr>
          <a:xfrm>
            <a:off x="5536406" y="2547802"/>
            <a:ext cx="3100647" cy="390697"/>
          </a:xfrm>
          <a:prstGeom prst="rect">
            <a:avLst/>
          </a:prstGeom>
        </p:spPr>
      </p:pic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56AA08A2-7D14-4A7F-A2B0-1E0A732FF1B5}"/>
              </a:ext>
            </a:extLst>
          </p:cNvPr>
          <p:cNvSpPr/>
          <p:nvPr/>
        </p:nvSpPr>
        <p:spPr>
          <a:xfrm>
            <a:off x="7117143" y="2965533"/>
            <a:ext cx="172662" cy="27512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82D8CEC-CBD0-4D58-8673-F6CAA4D95549}"/>
              </a:ext>
            </a:extLst>
          </p:cNvPr>
          <p:cNvSpPr/>
          <p:nvPr/>
        </p:nvSpPr>
        <p:spPr>
          <a:xfrm>
            <a:off x="5536406" y="2547802"/>
            <a:ext cx="3100647" cy="3977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93CDF56-C0A2-42FA-B719-45C94C3918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20325" r="34" b="5493"/>
          <a:stretch/>
        </p:blipFill>
        <p:spPr>
          <a:xfrm>
            <a:off x="565007" y="1427595"/>
            <a:ext cx="2123390" cy="2800302"/>
          </a:xfrm>
          <a:prstGeom prst="rect">
            <a:avLst/>
          </a:prstGeom>
        </p:spPr>
      </p:pic>
      <p:sp>
        <p:nvSpPr>
          <p:cNvPr id="38" name="부분 원형 37">
            <a:extLst>
              <a:ext uri="{FF2B5EF4-FFF2-40B4-BE49-F238E27FC236}">
                <a16:creationId xmlns:a16="http://schemas.microsoft.com/office/drawing/2014/main" id="{482FEDBB-03B5-49E1-887B-9B0319AD05AB}"/>
              </a:ext>
            </a:extLst>
          </p:cNvPr>
          <p:cNvSpPr/>
          <p:nvPr/>
        </p:nvSpPr>
        <p:spPr>
          <a:xfrm rot="11046675">
            <a:off x="3502840" y="2085342"/>
            <a:ext cx="1440000" cy="1440180"/>
          </a:xfrm>
          <a:prstGeom prst="pie">
            <a:avLst>
              <a:gd name="adj1" fmla="val 0"/>
              <a:gd name="adj2" fmla="val 19366138"/>
            </a:avLst>
          </a:prstGeom>
          <a:solidFill>
            <a:srgbClr val="00ABA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295402C-9058-48F0-A91D-1A3F04BA43CF}"/>
              </a:ext>
            </a:extLst>
          </p:cNvPr>
          <p:cNvCxnSpPr>
            <a:cxnSpLocks/>
          </p:cNvCxnSpPr>
          <p:nvPr/>
        </p:nvCxnSpPr>
        <p:spPr>
          <a:xfrm>
            <a:off x="2743200" y="2698751"/>
            <a:ext cx="632460" cy="106680"/>
          </a:xfrm>
          <a:prstGeom prst="line">
            <a:avLst/>
          </a:prstGeom>
          <a:ln w="28575">
            <a:solidFill>
              <a:srgbClr val="00A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884825B-7178-4EA0-90ED-C53B6169BD71}"/>
              </a:ext>
            </a:extLst>
          </p:cNvPr>
          <p:cNvCxnSpPr>
            <a:cxnSpLocks/>
          </p:cNvCxnSpPr>
          <p:nvPr/>
        </p:nvCxnSpPr>
        <p:spPr>
          <a:xfrm flipV="1">
            <a:off x="2758440" y="3195023"/>
            <a:ext cx="664811" cy="220008"/>
          </a:xfrm>
          <a:prstGeom prst="line">
            <a:avLst/>
          </a:prstGeom>
          <a:ln w="28575">
            <a:solidFill>
              <a:srgbClr val="00A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DDDAD87-7CDD-4DF9-ACCF-EBCC79220587}"/>
              </a:ext>
            </a:extLst>
          </p:cNvPr>
          <p:cNvCxnSpPr>
            <a:cxnSpLocks/>
          </p:cNvCxnSpPr>
          <p:nvPr/>
        </p:nvCxnSpPr>
        <p:spPr>
          <a:xfrm flipV="1">
            <a:off x="3154680" y="3266927"/>
            <a:ext cx="306364" cy="186204"/>
          </a:xfrm>
          <a:prstGeom prst="line">
            <a:avLst/>
          </a:prstGeom>
          <a:ln w="19050">
            <a:solidFill>
              <a:srgbClr val="00A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EE6D63A-904E-43AE-BBD9-57FFD6014A7A}"/>
              </a:ext>
            </a:extLst>
          </p:cNvPr>
          <p:cNvCxnSpPr>
            <a:cxnSpLocks/>
          </p:cNvCxnSpPr>
          <p:nvPr/>
        </p:nvCxnSpPr>
        <p:spPr>
          <a:xfrm>
            <a:off x="3032760" y="2607311"/>
            <a:ext cx="358140" cy="121920"/>
          </a:xfrm>
          <a:prstGeom prst="line">
            <a:avLst/>
          </a:prstGeom>
          <a:ln w="19050">
            <a:solidFill>
              <a:srgbClr val="00A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0B1890F-9345-4B36-B480-CB26EC81F5D7}"/>
              </a:ext>
            </a:extLst>
          </p:cNvPr>
          <p:cNvSpPr txBox="1"/>
          <p:nvPr/>
        </p:nvSpPr>
        <p:spPr>
          <a:xfrm>
            <a:off x="2637597" y="2707992"/>
            <a:ext cx="11088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latin typeface="+mj-lt"/>
                <a:ea typeface="한컴 백제 B"/>
              </a:rPr>
              <a:t>도와줘</a:t>
            </a:r>
            <a:r>
              <a:rPr lang="en-US" altLang="ko-KR" sz="2000" dirty="0">
                <a:latin typeface="+mj-lt"/>
                <a:ea typeface="한컴 백제 B"/>
              </a:rPr>
              <a:t>!</a:t>
            </a:r>
            <a:endParaRPr lang="ko-KR" altLang="en-US" sz="2000" dirty="0">
              <a:latin typeface="+mj-lt"/>
              <a:ea typeface="문체부 돋음체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C53BD5-B29E-4ED5-B7BD-8316F849B015}"/>
              </a:ext>
            </a:extLst>
          </p:cNvPr>
          <p:cNvSpPr txBox="1"/>
          <p:nvPr/>
        </p:nvSpPr>
        <p:spPr>
          <a:xfrm>
            <a:off x="759894" y="4645983"/>
            <a:ext cx="6357250" cy="211436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latin typeface="+mj-lt"/>
                <a:ea typeface="문체부 돋음체"/>
              </a:rPr>
              <a:t>‘</a:t>
            </a:r>
            <a:r>
              <a:rPr lang="ko-KR" altLang="en-US" dirty="0">
                <a:latin typeface="+mj-lt"/>
                <a:ea typeface="문체부 돋음체"/>
              </a:rPr>
              <a:t>도와줘</a:t>
            </a:r>
            <a:r>
              <a:rPr lang="en-US" altLang="ko-KR" dirty="0">
                <a:latin typeface="+mj-lt"/>
                <a:ea typeface="문체부 돋음체"/>
              </a:rPr>
              <a:t>’ </a:t>
            </a:r>
            <a:r>
              <a:rPr lang="ko-KR" altLang="en-US" dirty="0">
                <a:latin typeface="+mj-lt"/>
                <a:ea typeface="문체부 돋음체"/>
              </a:rPr>
              <a:t>라는 문장을 반복적으로 교육</a:t>
            </a:r>
            <a:endParaRPr lang="en-US" altLang="ko-KR" dirty="0">
              <a:latin typeface="+mj-lt"/>
              <a:ea typeface="문체부 돋음체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dirty="0">
                <a:latin typeface="+mj-lt"/>
                <a:ea typeface="문체부 돋음체"/>
              </a:rPr>
              <a:t>해당 문장이 입력되면 </a:t>
            </a:r>
            <a:r>
              <a:rPr lang="en-US" altLang="ko-KR" dirty="0">
                <a:latin typeface="+mj-lt"/>
                <a:ea typeface="문체부 돋음체"/>
              </a:rPr>
              <a:t>‘VOICE INPUT : Emergency’</a:t>
            </a:r>
            <a:r>
              <a:rPr lang="ko-KR" altLang="en-US" dirty="0">
                <a:latin typeface="+mj-lt"/>
                <a:ea typeface="문체부 돋음체"/>
              </a:rPr>
              <a:t>로 표시</a:t>
            </a:r>
            <a:endParaRPr lang="en-US" altLang="ko-KR" dirty="0">
              <a:latin typeface="+mj-lt"/>
              <a:ea typeface="문체부 돋음체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latin typeface="+mj-lt"/>
                <a:ea typeface="문체부 돋음체"/>
              </a:rPr>
              <a:t>‘VOICE INPUT : Emergency’</a:t>
            </a:r>
            <a:r>
              <a:rPr lang="ko-KR" altLang="en-US" dirty="0">
                <a:latin typeface="+mj-lt"/>
                <a:ea typeface="문체부 돋음체"/>
              </a:rPr>
              <a:t>가 표시되면 서버 개설 및 개방</a:t>
            </a:r>
            <a:endParaRPr lang="en-US" altLang="ko-KR" dirty="0">
              <a:latin typeface="+mj-lt"/>
              <a:ea typeface="문체부 돋음체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99F8F1-0B88-42E7-9309-5A1B54F95925}"/>
              </a:ext>
            </a:extLst>
          </p:cNvPr>
          <p:cNvSpPr txBox="1"/>
          <p:nvPr/>
        </p:nvSpPr>
        <p:spPr>
          <a:xfrm>
            <a:off x="382005" y="880003"/>
            <a:ext cx="5721011" cy="36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0" dirty="0">
                <a:latin typeface="+mj-lt"/>
                <a:cs typeface="Arial"/>
              </a:rPr>
              <a:t>▶</a:t>
            </a:r>
            <a:r>
              <a:rPr lang="ko-KR" altLang="en-US" sz="1800" b="1" dirty="0">
                <a:latin typeface="+mj-lt"/>
              </a:rPr>
              <a:t> 음성 인식 모듈</a:t>
            </a:r>
          </a:p>
        </p:txBody>
      </p:sp>
    </p:spTree>
    <p:extLst>
      <p:ext uri="{BB962C8B-B14F-4D97-AF65-F5344CB8AC3E}">
        <p14:creationId xmlns:p14="http://schemas.microsoft.com/office/powerpoint/2010/main" val="2056072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11EDFF-3271-4867-B667-3C462E2AB4EB}"/>
              </a:ext>
            </a:extLst>
          </p:cNvPr>
          <p:cNvSpPr txBox="1"/>
          <p:nvPr/>
        </p:nvSpPr>
        <p:spPr>
          <a:xfrm>
            <a:off x="1329043" y="0"/>
            <a:ext cx="7643783" cy="58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u="sng" dirty="0">
                <a:latin typeface="+mj-lt"/>
                <a:ea typeface="한컴 백제 B"/>
              </a:rPr>
              <a:t>10. </a:t>
            </a:r>
            <a:r>
              <a:rPr lang="ko-KR" altLang="en-US" sz="2400" b="1" u="sng" dirty="0">
                <a:latin typeface="+mj-lt"/>
                <a:ea typeface="한컴 백제 B"/>
              </a:rPr>
              <a:t>결론 및 향후 과제</a:t>
            </a:r>
            <a:endParaRPr lang="ko-KR" altLang="en-US" sz="2400" u="sng" dirty="0">
              <a:latin typeface="+mj-lt"/>
              <a:ea typeface="문체부 돋음체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32B6E-CF16-466F-8B3A-D0C67BD535D8}"/>
              </a:ext>
            </a:extLst>
          </p:cNvPr>
          <p:cNvSpPr txBox="1"/>
          <p:nvPr/>
        </p:nvSpPr>
        <p:spPr>
          <a:xfrm>
            <a:off x="465533" y="908578"/>
            <a:ext cx="8545117" cy="478272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0" dirty="0">
                <a:latin typeface="+mj-lt"/>
                <a:cs typeface="Arial"/>
              </a:rPr>
              <a:t>▶</a:t>
            </a:r>
            <a:r>
              <a:rPr lang="ko-KR" altLang="en-US" b="1" dirty="0">
                <a:latin typeface="+mj-lt"/>
              </a:rPr>
              <a:t> 결론</a:t>
            </a:r>
            <a:endParaRPr lang="en-US" altLang="ko-KR" b="1" dirty="0">
              <a:latin typeface="+mj-lt"/>
            </a:endParaRPr>
          </a:p>
          <a:p>
            <a:pPr lvl="0">
              <a:defRPr/>
            </a:pPr>
            <a:endParaRPr lang="en-US" altLang="ko-KR" sz="1600" b="1" dirty="0">
              <a:latin typeface="+mj-lt"/>
              <a:ea typeface="문체부 돋음체" panose="020B0609000101010101" pitchFamily="49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sz="1600" dirty="0">
                <a:latin typeface="+mj-lt"/>
                <a:ea typeface="문체부 돋음체" panose="020B0609000101010101" pitchFamily="49" charset="-127"/>
              </a:rPr>
              <a:t>기존의 </a:t>
            </a:r>
            <a:r>
              <a:rPr lang="en-US" altLang="ko-KR" sz="1600" dirty="0">
                <a:latin typeface="+mj-lt"/>
                <a:ea typeface="문체부 돋음체" panose="020B0609000101010101" pitchFamily="49" charset="-127"/>
              </a:rPr>
              <a:t>CCTV</a:t>
            </a:r>
            <a:r>
              <a:rPr lang="ko-KR" altLang="en-US" sz="1600" dirty="0">
                <a:latin typeface="+mj-lt"/>
                <a:ea typeface="문체부 돋음체" panose="020B0609000101010101" pitchFamily="49" charset="-127"/>
              </a:rPr>
              <a:t>의 한계점을 보완한 특정상황에 따른 즉각적인 영상처리를 이용한 </a:t>
            </a:r>
            <a:r>
              <a:rPr lang="en-US" altLang="ko-KR" sz="1600" dirty="0">
                <a:latin typeface="+mj-lt"/>
                <a:ea typeface="문체부 돋음체" panose="020B0609000101010101" pitchFamily="49" charset="-127"/>
              </a:rPr>
              <a:t>CCTV</a:t>
            </a:r>
            <a:r>
              <a:rPr lang="ko-KR" altLang="en-US" sz="1600" dirty="0">
                <a:latin typeface="+mj-lt"/>
                <a:ea typeface="문체부 돋음체" panose="020B0609000101010101" pitchFamily="49" charset="-127"/>
              </a:rPr>
              <a:t>개발</a:t>
            </a:r>
            <a:endParaRPr lang="en-US" altLang="ko-KR" sz="1600" dirty="0">
              <a:latin typeface="+mj-lt"/>
              <a:ea typeface="문체부 돋음체" panose="020B060900010101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dirty="0">
                <a:latin typeface="+mj-lt"/>
                <a:ea typeface="문체부 돋음체" panose="020B0609000101010101" pitchFamily="49" charset="-127"/>
              </a:rPr>
              <a:t>특정상황을 인지하는 부품은 가스 센서</a:t>
            </a:r>
            <a:r>
              <a:rPr lang="en-US" altLang="ko-KR" sz="1600" dirty="0">
                <a:latin typeface="+mj-lt"/>
                <a:ea typeface="문체부 돋음체" panose="020B0609000101010101" pitchFamily="49" charset="-127"/>
              </a:rPr>
              <a:t>, </a:t>
            </a:r>
            <a:r>
              <a:rPr lang="ko-KR" altLang="en-US" sz="1600" dirty="0">
                <a:latin typeface="+mj-lt"/>
                <a:ea typeface="문체부 돋음체" panose="020B0609000101010101" pitchFamily="49" charset="-127"/>
              </a:rPr>
              <a:t>온도 센서</a:t>
            </a:r>
            <a:r>
              <a:rPr lang="en-US" altLang="ko-KR" sz="1600" dirty="0">
                <a:latin typeface="+mj-lt"/>
                <a:ea typeface="문체부 돋음체" panose="020B0609000101010101" pitchFamily="49" charset="-127"/>
              </a:rPr>
              <a:t>, </a:t>
            </a:r>
            <a:r>
              <a:rPr lang="ko-KR" altLang="en-US" sz="1600" dirty="0">
                <a:latin typeface="+mj-lt"/>
                <a:ea typeface="문체부 돋음체" panose="020B0609000101010101" pitchFamily="49" charset="-127"/>
              </a:rPr>
              <a:t>음성 인식 센서로 구성</a:t>
            </a:r>
            <a:endParaRPr lang="en-US" altLang="ko-KR" sz="1600" dirty="0">
              <a:latin typeface="+mj-lt"/>
              <a:ea typeface="문체부 돋음체" panose="020B060900010101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dirty="0">
                <a:latin typeface="+mj-lt"/>
              </a:rPr>
              <a:t>키보드 매크로 이용</a:t>
            </a:r>
            <a:r>
              <a:rPr lang="en-US" altLang="ko-KR" sz="1600" dirty="0">
                <a:latin typeface="+mj-lt"/>
              </a:rPr>
              <a:t>,</a:t>
            </a:r>
            <a:r>
              <a:rPr lang="ko-KR" altLang="en-US" sz="1600" dirty="0">
                <a:latin typeface="+mj-lt"/>
              </a:rPr>
              <a:t> </a:t>
            </a:r>
            <a:r>
              <a:rPr lang="en-US" altLang="ko-KR" sz="1600" dirty="0">
                <a:latin typeface="+mj-lt"/>
              </a:rPr>
              <a:t>Keyboard </a:t>
            </a:r>
            <a:r>
              <a:rPr lang="ko-KR" altLang="en-US" sz="1600" dirty="0">
                <a:latin typeface="+mj-lt"/>
              </a:rPr>
              <a:t>라이브러리를 위한</a:t>
            </a:r>
            <a:r>
              <a:rPr lang="en-US" altLang="ko-KR" sz="1600" dirty="0">
                <a:latin typeface="+mj-lt"/>
              </a:rPr>
              <a:t> </a:t>
            </a:r>
            <a:r>
              <a:rPr lang="en-US" altLang="ko-KR" sz="1600" dirty="0">
                <a:latin typeface="+mj-lt"/>
                <a:ea typeface="문체부 돋음체" panose="020B0609000101010101" pitchFamily="49" charset="-127"/>
              </a:rPr>
              <a:t>Arduino Leonardo</a:t>
            </a:r>
            <a:r>
              <a:rPr lang="ko-KR" altLang="en-US" sz="1600" dirty="0">
                <a:latin typeface="+mj-lt"/>
                <a:ea typeface="문체부 돋음체" panose="020B0609000101010101" pitchFamily="49" charset="-127"/>
              </a:rPr>
              <a:t>를 이용한 제어장치 제어</a:t>
            </a:r>
            <a:endParaRPr lang="en-US" altLang="ko-KR" sz="1600" dirty="0">
              <a:latin typeface="+mj-lt"/>
              <a:ea typeface="문체부 돋음체" panose="020B060900010101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dirty="0">
                <a:latin typeface="+mj-lt"/>
                <a:ea typeface="문체부 돋음체" panose="020B0609000101010101" pitchFamily="49" charset="-127"/>
              </a:rPr>
              <a:t>Raspberry PI Camera</a:t>
            </a:r>
            <a:r>
              <a:rPr lang="ko-KR" altLang="en-US" sz="1600" dirty="0">
                <a:latin typeface="+mj-lt"/>
                <a:ea typeface="문체부 돋음체" panose="020B0609000101010101" pitchFamily="49" charset="-127"/>
              </a:rPr>
              <a:t>를 통하여 스트리밍 서비스 사용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dirty="0">
                <a:latin typeface="+mj-lt"/>
                <a:ea typeface="문체부 돋음체" panose="020B0609000101010101" pitchFamily="49" charset="-127"/>
              </a:rPr>
              <a:t>Raspberry PI</a:t>
            </a:r>
            <a:r>
              <a:rPr lang="ko-KR" altLang="en-US" sz="1600" dirty="0">
                <a:latin typeface="+mj-lt"/>
                <a:ea typeface="문체부 돋음체" panose="020B0609000101010101" pitchFamily="49" charset="-127"/>
              </a:rPr>
              <a:t>를 </a:t>
            </a:r>
            <a:r>
              <a:rPr lang="en-US" altLang="ko-KR" sz="1600" dirty="0" err="1">
                <a:latin typeface="+mj-lt"/>
                <a:ea typeface="문체부 돋음체" panose="020B0609000101010101" pitchFamily="49" charset="-127"/>
              </a:rPr>
              <a:t>WiFi</a:t>
            </a:r>
            <a:r>
              <a:rPr lang="ko-KR" altLang="en-US" sz="1600" dirty="0" err="1">
                <a:latin typeface="+mj-lt"/>
                <a:ea typeface="문체부 돋음체" panose="020B0609000101010101" pitchFamily="49" charset="-127"/>
              </a:rPr>
              <a:t>를</a:t>
            </a:r>
            <a:r>
              <a:rPr lang="ko-KR" altLang="en-US" sz="1600" dirty="0">
                <a:latin typeface="+mj-lt"/>
                <a:ea typeface="문체부 돋음체" panose="020B0609000101010101" pitchFamily="49" charset="-127"/>
              </a:rPr>
              <a:t> 이용하여 서버와 연결하고</a:t>
            </a:r>
            <a:r>
              <a:rPr lang="en-US" altLang="ko-KR" sz="1600" dirty="0">
                <a:latin typeface="+mj-lt"/>
                <a:ea typeface="문체부 돋음체" panose="020B0609000101010101" pitchFamily="49" charset="-127"/>
              </a:rPr>
              <a:t>, </a:t>
            </a:r>
            <a:r>
              <a:rPr lang="en-US" altLang="ko-KR" sz="1600" dirty="0" err="1">
                <a:latin typeface="+mj-lt"/>
                <a:ea typeface="문체부 돋음체" panose="020B0609000101010101" pitchFamily="49" charset="-127"/>
              </a:rPr>
              <a:t>Kakao</a:t>
            </a:r>
            <a:r>
              <a:rPr lang="en-US" altLang="ko-KR" sz="1600" dirty="0">
                <a:latin typeface="+mj-lt"/>
                <a:ea typeface="문체부 돋음체" panose="020B0609000101010101" pitchFamily="49" charset="-127"/>
              </a:rPr>
              <a:t> token</a:t>
            </a:r>
            <a:r>
              <a:rPr lang="ko-KR" altLang="en-US" sz="1600" dirty="0">
                <a:latin typeface="+mj-lt"/>
                <a:ea typeface="문체부 돋음체" panose="020B0609000101010101" pitchFamily="49" charset="-127"/>
              </a:rPr>
              <a:t>을 이용하여 영상을 송출</a:t>
            </a: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+mj-lt"/>
              <a:ea typeface="문체부 돋음체" panose="020B0609000101010101" pitchFamily="49" charset="-127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600" dirty="0">
              <a:latin typeface="+mj-lt"/>
              <a:ea typeface="문체부 돋음체" panose="020B0609000101010101" pitchFamily="49" charset="-127"/>
            </a:endParaRPr>
          </a:p>
          <a:p>
            <a:pPr lvl="0">
              <a:defRPr/>
            </a:pPr>
            <a:r>
              <a:rPr lang="en-US" altLang="ko-KR" b="0" dirty="0">
                <a:latin typeface="+mj-lt"/>
                <a:cs typeface="Arial"/>
              </a:rPr>
              <a:t>▶</a:t>
            </a:r>
            <a:r>
              <a:rPr lang="ko-KR" altLang="en-US" b="1" dirty="0">
                <a:latin typeface="+mj-lt"/>
              </a:rPr>
              <a:t> 향후 과제</a:t>
            </a:r>
            <a:endParaRPr lang="en-US" altLang="ko-KR" b="1" dirty="0">
              <a:latin typeface="+mj-lt"/>
            </a:endParaRPr>
          </a:p>
          <a:p>
            <a:pPr lvl="0">
              <a:defRPr/>
            </a:pPr>
            <a:endParaRPr lang="en-US" altLang="ko-KR" sz="1600" b="1" dirty="0">
              <a:latin typeface="+mj-lt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sz="1600" dirty="0">
                <a:latin typeface="+mj-lt"/>
                <a:ea typeface="문체부 돋음체" panose="020B0609000101010101" pitchFamily="49" charset="-127"/>
              </a:rPr>
              <a:t>큰 용량의 메모리를 이용하여 영상을 저장할 수 있도록 구현 가능</a:t>
            </a:r>
            <a:endParaRPr lang="en-US" altLang="ko-KR" sz="1600" dirty="0">
              <a:latin typeface="+mj-lt"/>
              <a:ea typeface="문체부 돋음체" panose="020B060900010101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dirty="0">
                <a:latin typeface="+mj-lt"/>
                <a:ea typeface="문체부 돋음체" panose="020B0609000101010101" pitchFamily="49" charset="-127"/>
              </a:rPr>
              <a:t>음성인식 센서의 마이크를 개선하여 정확한 음성인지를 할 수 있도록 구현 가능</a:t>
            </a:r>
            <a:endParaRPr lang="en-US" altLang="ko-KR" sz="1600" dirty="0">
              <a:latin typeface="+mj-lt"/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53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2373" y="1391805"/>
            <a:ext cx="4064689" cy="5042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#include &lt;</a:t>
            </a:r>
            <a:r>
              <a:rPr lang="en-US" altLang="ko-KR" sz="800" dirty="0" err="1">
                <a:latin typeface="+mj-lt"/>
              </a:rPr>
              <a:t>Wire.h</a:t>
            </a:r>
            <a:r>
              <a:rPr lang="en-US" altLang="ko-KR" sz="800" dirty="0">
                <a:latin typeface="+mj-lt"/>
              </a:rPr>
              <a:t>&gt;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#include &lt;</a:t>
            </a:r>
            <a:r>
              <a:rPr lang="en-US" altLang="ko-KR" sz="800" dirty="0" err="1">
                <a:latin typeface="+mj-lt"/>
              </a:rPr>
              <a:t>SoftwareSerial.h</a:t>
            </a:r>
            <a:r>
              <a:rPr lang="en-US" altLang="ko-KR" sz="800" dirty="0">
                <a:latin typeface="+mj-lt"/>
              </a:rPr>
              <a:t>&gt; // </a:t>
            </a:r>
            <a:r>
              <a:rPr lang="ko-KR" altLang="en-US" sz="800" dirty="0">
                <a:latin typeface="+mj-lt"/>
              </a:rPr>
              <a:t>소프트웨어 </a:t>
            </a:r>
            <a:r>
              <a:rPr lang="en-US" altLang="ko-KR" sz="800" dirty="0">
                <a:latin typeface="+mj-lt"/>
              </a:rPr>
              <a:t>Serial </a:t>
            </a:r>
            <a:r>
              <a:rPr lang="ko-KR" altLang="en-US" sz="800" dirty="0">
                <a:latin typeface="+mj-lt"/>
              </a:rPr>
              <a:t>통신 라이브러리 사용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#include &lt;Adafruit_AMG88xx.h&gt;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#include &lt;</a:t>
            </a:r>
            <a:r>
              <a:rPr lang="en-US" altLang="ko-KR" sz="800" dirty="0" err="1">
                <a:latin typeface="+mj-lt"/>
              </a:rPr>
              <a:t>Keyboard.h</a:t>
            </a:r>
            <a:r>
              <a:rPr lang="en-US" altLang="ko-KR" sz="800" dirty="0">
                <a:latin typeface="+mj-lt"/>
              </a:rPr>
              <a:t>&gt; // </a:t>
            </a:r>
            <a:r>
              <a:rPr lang="ko-KR" altLang="en-US" sz="800" dirty="0" err="1">
                <a:latin typeface="+mj-lt"/>
              </a:rPr>
              <a:t>아두이노</a:t>
            </a:r>
            <a:r>
              <a:rPr lang="ko-KR" altLang="en-US" sz="800" dirty="0">
                <a:latin typeface="+mj-lt"/>
              </a:rPr>
              <a:t> 레오나르도 전용 라이브러리</a:t>
            </a:r>
          </a:p>
          <a:p>
            <a:pPr marL="0" indent="0">
              <a:buNone/>
            </a:pPr>
            <a:endParaRPr lang="ko-KR" altLang="en-US" sz="800" dirty="0">
              <a:latin typeface="+mj-lt"/>
            </a:endParaRPr>
          </a:p>
          <a:p>
            <a:pPr marL="0" indent="0">
              <a:buNone/>
            </a:pPr>
            <a:r>
              <a:rPr lang="en-US" altLang="ko-KR" sz="800" dirty="0" err="1">
                <a:latin typeface="+mj-lt"/>
              </a:rPr>
              <a:t>SoftwareSerial</a:t>
            </a:r>
            <a:r>
              <a:rPr lang="en-US" altLang="ko-KR" sz="800" dirty="0">
                <a:latin typeface="+mj-lt"/>
              </a:rPr>
              <a:t> </a:t>
            </a:r>
            <a:r>
              <a:rPr lang="en-US" altLang="ko-KR" sz="800" dirty="0" err="1">
                <a:latin typeface="+mj-lt"/>
              </a:rPr>
              <a:t>VoiceModule</a:t>
            </a:r>
            <a:r>
              <a:rPr lang="en-US" altLang="ko-KR" sz="800" dirty="0">
                <a:latin typeface="+mj-lt"/>
              </a:rPr>
              <a:t>(8, 9);</a:t>
            </a:r>
          </a:p>
          <a:p>
            <a:pPr marL="0" indent="0">
              <a:buNone/>
            </a:pPr>
            <a:endParaRPr lang="en-US" altLang="ko-KR" sz="800" dirty="0">
              <a:latin typeface="+mj-lt"/>
            </a:endParaRP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// </a:t>
            </a:r>
            <a:r>
              <a:rPr lang="ko-KR" altLang="en-US" sz="800" dirty="0">
                <a:latin typeface="+mj-lt"/>
              </a:rPr>
              <a:t>온도 센서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char </a:t>
            </a:r>
            <a:r>
              <a:rPr lang="en-US" altLang="ko-KR" sz="800" dirty="0" err="1">
                <a:latin typeface="+mj-lt"/>
              </a:rPr>
              <a:t>temp_case</a:t>
            </a:r>
            <a:r>
              <a:rPr lang="en-US" altLang="ko-KR" sz="800" dirty="0">
                <a:latin typeface="+mj-lt"/>
              </a:rPr>
              <a:t> = 0;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char chars[] = {'0', '0', '0', '0', '0', '0', '0', '0', '0', '0', '0', '0', '0', '0', '0', '0', '0', '0', '0', '#', '#', '#'};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Adafruit_AMG88xx </a:t>
            </a:r>
            <a:r>
              <a:rPr lang="en-US" altLang="ko-KR" sz="800" dirty="0" err="1">
                <a:latin typeface="+mj-lt"/>
              </a:rPr>
              <a:t>amg</a:t>
            </a:r>
            <a:r>
              <a:rPr lang="en-US" altLang="ko-KR" sz="800" dirty="0">
                <a:latin typeface="+mj-lt"/>
              </a:rPr>
              <a:t>;</a:t>
            </a:r>
          </a:p>
          <a:p>
            <a:pPr marL="0" indent="0">
              <a:buNone/>
            </a:pPr>
            <a:endParaRPr lang="en-US" altLang="ko-KR" sz="800" dirty="0">
              <a:latin typeface="+mj-lt"/>
            </a:endParaRP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float pixels[AMG88xx_PIXEL_ARRAY_SIZE];</a:t>
            </a:r>
          </a:p>
          <a:p>
            <a:pPr marL="0" indent="0">
              <a:buNone/>
            </a:pPr>
            <a:endParaRPr lang="en-US" altLang="ko-KR" sz="800" dirty="0">
              <a:latin typeface="+mj-lt"/>
            </a:endParaRP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// </a:t>
            </a:r>
            <a:r>
              <a:rPr lang="ko-KR" altLang="en-US" sz="800" dirty="0">
                <a:latin typeface="+mj-lt"/>
              </a:rPr>
              <a:t>가스 센서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char </a:t>
            </a:r>
            <a:r>
              <a:rPr lang="en-US" altLang="ko-KR" sz="800" dirty="0" err="1">
                <a:latin typeface="+mj-lt"/>
              </a:rPr>
              <a:t>gas_case</a:t>
            </a:r>
            <a:r>
              <a:rPr lang="en-US" altLang="ko-KR" sz="800" dirty="0">
                <a:latin typeface="+mj-lt"/>
              </a:rPr>
              <a:t> = 0; 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int </a:t>
            </a:r>
            <a:r>
              <a:rPr lang="en-US" altLang="ko-KR" sz="800" dirty="0" err="1">
                <a:latin typeface="+mj-lt"/>
              </a:rPr>
              <a:t>gasPin</a:t>
            </a:r>
            <a:r>
              <a:rPr lang="en-US" altLang="ko-KR" sz="800" dirty="0">
                <a:latin typeface="+mj-lt"/>
              </a:rPr>
              <a:t> = A0;</a:t>
            </a:r>
          </a:p>
          <a:p>
            <a:pPr marL="0" indent="0">
              <a:buNone/>
            </a:pPr>
            <a:endParaRPr lang="en-US" altLang="ko-KR" sz="800" dirty="0">
              <a:latin typeface="+mj-lt"/>
            </a:endParaRP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// </a:t>
            </a:r>
            <a:r>
              <a:rPr lang="ko-KR" altLang="en-US" sz="800" dirty="0">
                <a:latin typeface="+mj-lt"/>
              </a:rPr>
              <a:t>음성 인식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char </a:t>
            </a:r>
            <a:r>
              <a:rPr lang="en-US" altLang="ko-KR" sz="800" dirty="0" err="1">
                <a:latin typeface="+mj-lt"/>
              </a:rPr>
              <a:t>voice_case</a:t>
            </a:r>
            <a:r>
              <a:rPr lang="en-US" altLang="ko-KR" sz="800" dirty="0">
                <a:latin typeface="+mj-lt"/>
              </a:rPr>
              <a:t> = 0;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int </a:t>
            </a:r>
            <a:r>
              <a:rPr lang="en-US" altLang="ko-KR" sz="800" dirty="0" err="1">
                <a:latin typeface="+mj-lt"/>
              </a:rPr>
              <a:t>voice_recogn</a:t>
            </a:r>
            <a:r>
              <a:rPr lang="en-US" altLang="ko-KR" sz="800" dirty="0">
                <a:latin typeface="+mj-lt"/>
              </a:rPr>
              <a:t> = 0;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605251" y="1391805"/>
            <a:ext cx="4023360" cy="5042246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+mj-lt"/>
              </a:rPr>
              <a:t>void setup()</a:t>
            </a:r>
          </a:p>
          <a:p>
            <a:pPr marL="0" indent="0">
              <a:buNone/>
            </a:pPr>
            <a:r>
              <a:rPr lang="en-US" altLang="ko-KR" dirty="0">
                <a:latin typeface="+mj-lt"/>
              </a:rPr>
              <a:t>{</a:t>
            </a:r>
          </a:p>
          <a:p>
            <a:pPr marL="0" indent="0">
              <a:buNone/>
            </a:pPr>
            <a:r>
              <a:rPr lang="en-US" altLang="ko-KR" dirty="0">
                <a:latin typeface="+mj-lt"/>
              </a:rPr>
              <a:t>  </a:t>
            </a:r>
            <a:r>
              <a:rPr lang="en-US" altLang="ko-KR" dirty="0" err="1">
                <a:latin typeface="+mj-lt"/>
              </a:rPr>
              <a:t>Serial.begin</a:t>
            </a:r>
            <a:r>
              <a:rPr lang="en-US" altLang="ko-KR" dirty="0">
                <a:latin typeface="+mj-lt"/>
              </a:rPr>
              <a:t>(9600); // </a:t>
            </a:r>
            <a:r>
              <a:rPr lang="ko-KR" altLang="en-US" dirty="0">
                <a:latin typeface="+mj-lt"/>
              </a:rPr>
              <a:t>통신 속도 </a:t>
            </a:r>
            <a:r>
              <a:rPr lang="en-US" altLang="ko-KR" dirty="0">
                <a:latin typeface="+mj-lt"/>
              </a:rPr>
              <a:t>9600bps</a:t>
            </a:r>
            <a:r>
              <a:rPr lang="ko-KR" altLang="en-US" dirty="0">
                <a:latin typeface="+mj-lt"/>
              </a:rPr>
              <a:t>로 </a:t>
            </a:r>
            <a:r>
              <a:rPr lang="en-US" altLang="ko-KR" dirty="0">
                <a:latin typeface="+mj-lt"/>
              </a:rPr>
              <a:t>PC</a:t>
            </a:r>
            <a:r>
              <a:rPr lang="ko-KR" altLang="en-US" dirty="0">
                <a:latin typeface="+mj-lt"/>
              </a:rPr>
              <a:t>와 시리얼 통신 시작</a:t>
            </a:r>
          </a:p>
          <a:p>
            <a:pPr marL="0" indent="0">
              <a:buNone/>
            </a:pPr>
            <a:r>
              <a:rPr lang="ko-KR" altLang="en-US" dirty="0">
                <a:latin typeface="+mj-lt"/>
              </a:rPr>
              <a:t>  </a:t>
            </a:r>
            <a:r>
              <a:rPr lang="en-US" altLang="ko-KR" dirty="0" err="1">
                <a:latin typeface="+mj-lt"/>
              </a:rPr>
              <a:t>VoiceModule.begin</a:t>
            </a:r>
            <a:r>
              <a:rPr lang="en-US" altLang="ko-KR" dirty="0">
                <a:latin typeface="+mj-lt"/>
              </a:rPr>
              <a:t>(9600); // </a:t>
            </a:r>
            <a:r>
              <a:rPr lang="ko-KR" altLang="en-US" dirty="0">
                <a:latin typeface="+mj-lt"/>
              </a:rPr>
              <a:t>통신 속도 </a:t>
            </a:r>
            <a:r>
              <a:rPr lang="en-US" altLang="ko-KR" dirty="0">
                <a:latin typeface="+mj-lt"/>
              </a:rPr>
              <a:t>9600bps</a:t>
            </a:r>
            <a:r>
              <a:rPr lang="ko-KR" altLang="en-US" dirty="0">
                <a:latin typeface="+mj-lt"/>
              </a:rPr>
              <a:t>로 모듈과 시리얼 통신 시작</a:t>
            </a:r>
          </a:p>
          <a:p>
            <a:pPr marL="0" indent="0">
              <a:buNone/>
            </a:pPr>
            <a:r>
              <a:rPr lang="ko-KR" altLang="en-US" dirty="0">
                <a:latin typeface="+mj-lt"/>
              </a:rPr>
              <a:t>  </a:t>
            </a:r>
            <a:r>
              <a:rPr lang="en-US" altLang="ko-KR" dirty="0" err="1">
                <a:latin typeface="+mj-lt"/>
              </a:rPr>
              <a:t>Keyboard.begin</a:t>
            </a:r>
            <a:r>
              <a:rPr lang="en-US" altLang="ko-KR" dirty="0">
                <a:latin typeface="+mj-lt"/>
              </a:rPr>
              <a:t>();</a:t>
            </a:r>
          </a:p>
          <a:p>
            <a:pPr marL="0" indent="0">
              <a:buNone/>
            </a:pPr>
            <a:endParaRPr lang="en-US" altLang="ko-KR" dirty="0">
              <a:latin typeface="+mj-lt"/>
            </a:endParaRPr>
          </a:p>
          <a:p>
            <a:pPr marL="0" indent="0">
              <a:buNone/>
            </a:pPr>
            <a:r>
              <a:rPr lang="en-US" altLang="ko-KR" dirty="0">
                <a:latin typeface="+mj-lt"/>
              </a:rPr>
              <a:t>  bool status = </a:t>
            </a:r>
            <a:r>
              <a:rPr lang="en-US" altLang="ko-KR" dirty="0" err="1">
                <a:latin typeface="+mj-lt"/>
              </a:rPr>
              <a:t>amg.begin</a:t>
            </a:r>
            <a:r>
              <a:rPr lang="en-US" altLang="ko-KR" dirty="0">
                <a:latin typeface="+mj-lt"/>
              </a:rPr>
              <a:t>();</a:t>
            </a:r>
          </a:p>
          <a:p>
            <a:pPr marL="0" indent="0">
              <a:buNone/>
            </a:pPr>
            <a:r>
              <a:rPr lang="en-US" altLang="ko-KR" dirty="0">
                <a:latin typeface="+mj-lt"/>
              </a:rPr>
              <a:t>  </a:t>
            </a:r>
          </a:p>
          <a:p>
            <a:pPr marL="0" indent="0">
              <a:buNone/>
            </a:pPr>
            <a:r>
              <a:rPr lang="en-US" altLang="ko-KR" dirty="0">
                <a:latin typeface="+mj-lt"/>
              </a:rPr>
              <a:t>  if (!status)</a:t>
            </a:r>
          </a:p>
          <a:p>
            <a:pPr marL="0" indent="0">
              <a:buNone/>
            </a:pPr>
            <a:r>
              <a:rPr lang="en-US" altLang="ko-KR" dirty="0">
                <a:latin typeface="+mj-lt"/>
              </a:rPr>
              <a:t>  {</a:t>
            </a:r>
          </a:p>
          <a:p>
            <a:pPr marL="0" indent="0">
              <a:buNone/>
            </a:pPr>
            <a:r>
              <a:rPr lang="en-US" altLang="ko-KR" dirty="0">
                <a:latin typeface="+mj-lt"/>
              </a:rPr>
              <a:t>    </a:t>
            </a:r>
            <a:r>
              <a:rPr lang="en-US" altLang="ko-KR" dirty="0" err="1">
                <a:latin typeface="+mj-lt"/>
              </a:rPr>
              <a:t>Serial.println</a:t>
            </a:r>
            <a:r>
              <a:rPr lang="en-US" altLang="ko-KR" dirty="0">
                <a:latin typeface="+mj-lt"/>
              </a:rPr>
              <a:t>("There's no Temperature Sensor.");</a:t>
            </a:r>
          </a:p>
          <a:p>
            <a:pPr marL="0" indent="0">
              <a:buNone/>
            </a:pPr>
            <a:r>
              <a:rPr lang="en-US" altLang="ko-KR" dirty="0">
                <a:latin typeface="+mj-lt"/>
              </a:rPr>
              <a:t>    while (1);</a:t>
            </a:r>
          </a:p>
          <a:p>
            <a:pPr marL="0" indent="0">
              <a:buNone/>
            </a:pPr>
            <a:r>
              <a:rPr lang="en-US" altLang="ko-KR" dirty="0">
                <a:latin typeface="+mj-lt"/>
              </a:rPr>
              <a:t>  }</a:t>
            </a:r>
          </a:p>
          <a:p>
            <a:pPr marL="0" indent="0">
              <a:buNone/>
            </a:pPr>
            <a:r>
              <a:rPr lang="en-US" altLang="ko-KR" dirty="0">
                <a:latin typeface="+mj-lt"/>
              </a:rPr>
              <a:t>  </a:t>
            </a:r>
            <a:r>
              <a:rPr lang="en-US" altLang="ko-KR" dirty="0" err="1">
                <a:latin typeface="+mj-lt"/>
              </a:rPr>
              <a:t>Serial.println</a:t>
            </a:r>
            <a:r>
              <a:rPr lang="en-US" altLang="ko-KR" dirty="0">
                <a:latin typeface="+mj-lt"/>
              </a:rPr>
              <a:t>("Temperature Sensor READY");</a:t>
            </a:r>
          </a:p>
          <a:p>
            <a:pPr marL="0" indent="0">
              <a:buNone/>
            </a:pPr>
            <a:r>
              <a:rPr lang="en-US" altLang="ko-KR" dirty="0">
                <a:latin typeface="+mj-lt"/>
              </a:rPr>
              <a:t>  </a:t>
            </a:r>
          </a:p>
          <a:p>
            <a:pPr marL="0" indent="0">
              <a:buNone/>
            </a:pPr>
            <a:r>
              <a:rPr lang="en-US" altLang="ko-KR" dirty="0">
                <a:latin typeface="+mj-lt"/>
              </a:rPr>
              <a:t>  delay(1000);</a:t>
            </a:r>
          </a:p>
          <a:p>
            <a:pPr marL="0" indent="0">
              <a:buNone/>
            </a:pPr>
            <a:r>
              <a:rPr lang="en-US" altLang="ko-KR" dirty="0">
                <a:latin typeface="+mj-lt"/>
              </a:rPr>
              <a:t>  </a:t>
            </a:r>
          </a:p>
          <a:p>
            <a:pPr marL="0" indent="0">
              <a:buNone/>
            </a:pPr>
            <a:r>
              <a:rPr lang="en-US" altLang="ko-KR" dirty="0">
                <a:latin typeface="+mj-lt"/>
              </a:rPr>
              <a:t>  </a:t>
            </a:r>
            <a:r>
              <a:rPr lang="en-US" altLang="ko-KR" dirty="0" err="1">
                <a:latin typeface="+mj-lt"/>
              </a:rPr>
              <a:t>VoiceModule.write</a:t>
            </a:r>
            <a:r>
              <a:rPr lang="en-US" altLang="ko-KR" dirty="0">
                <a:latin typeface="+mj-lt"/>
              </a:rPr>
              <a:t>(0xAA); // compact mode </a:t>
            </a:r>
            <a:r>
              <a:rPr lang="ko-KR" altLang="en-US" dirty="0">
                <a:latin typeface="+mj-lt"/>
              </a:rPr>
              <a:t>사용</a:t>
            </a:r>
          </a:p>
          <a:p>
            <a:pPr marL="0" indent="0">
              <a:buNone/>
            </a:pPr>
            <a:r>
              <a:rPr lang="ko-KR" altLang="en-US" dirty="0">
                <a:latin typeface="+mj-lt"/>
              </a:rPr>
              <a:t>  </a:t>
            </a:r>
            <a:r>
              <a:rPr lang="en-US" altLang="ko-KR" dirty="0" err="1">
                <a:latin typeface="+mj-lt"/>
              </a:rPr>
              <a:t>VoiceModule.write</a:t>
            </a:r>
            <a:r>
              <a:rPr lang="en-US" altLang="ko-KR" dirty="0">
                <a:latin typeface="+mj-lt"/>
              </a:rPr>
              <a:t>(0x37);</a:t>
            </a:r>
          </a:p>
          <a:p>
            <a:pPr marL="0" indent="0">
              <a:buNone/>
            </a:pPr>
            <a:endParaRPr lang="en-US" altLang="ko-KR" dirty="0">
              <a:latin typeface="+mj-lt"/>
            </a:endParaRPr>
          </a:p>
          <a:p>
            <a:pPr marL="0" indent="0">
              <a:buNone/>
            </a:pPr>
            <a:r>
              <a:rPr lang="en-US" altLang="ko-KR" dirty="0">
                <a:latin typeface="+mj-lt"/>
              </a:rPr>
              <a:t>  delay(1000);</a:t>
            </a:r>
          </a:p>
          <a:p>
            <a:pPr marL="0" indent="0">
              <a:buNone/>
            </a:pPr>
            <a:r>
              <a:rPr lang="en-US" altLang="ko-KR" dirty="0">
                <a:latin typeface="+mj-lt"/>
              </a:rPr>
              <a:t>  </a:t>
            </a:r>
          </a:p>
          <a:p>
            <a:pPr marL="0" indent="0">
              <a:buNone/>
            </a:pPr>
            <a:r>
              <a:rPr lang="en-US" altLang="ko-KR" dirty="0">
                <a:latin typeface="+mj-lt"/>
              </a:rPr>
              <a:t>  </a:t>
            </a:r>
            <a:r>
              <a:rPr lang="en-US" altLang="ko-KR" dirty="0" err="1">
                <a:latin typeface="+mj-lt"/>
              </a:rPr>
              <a:t>VoiceModule.write</a:t>
            </a:r>
            <a:r>
              <a:rPr lang="en-US" altLang="ko-KR" dirty="0">
                <a:latin typeface="+mj-lt"/>
              </a:rPr>
              <a:t>(0xAA); // </a:t>
            </a:r>
            <a:r>
              <a:rPr lang="ko-KR" altLang="en-US" dirty="0">
                <a:latin typeface="+mj-lt"/>
              </a:rPr>
              <a:t>그룹</a:t>
            </a:r>
            <a:r>
              <a:rPr lang="en-US" altLang="ko-KR" dirty="0">
                <a:latin typeface="+mj-lt"/>
              </a:rPr>
              <a:t>1 </a:t>
            </a:r>
            <a:r>
              <a:rPr lang="ko-KR" altLang="en-US" dirty="0">
                <a:latin typeface="+mj-lt"/>
              </a:rPr>
              <a:t>음성 명령어 </a:t>
            </a:r>
            <a:r>
              <a:rPr lang="en-US" altLang="ko-KR" dirty="0">
                <a:latin typeface="+mj-lt"/>
              </a:rPr>
              <a:t>imported</a:t>
            </a:r>
          </a:p>
          <a:p>
            <a:pPr marL="0" indent="0">
              <a:buNone/>
            </a:pPr>
            <a:r>
              <a:rPr lang="en-US" altLang="ko-KR" dirty="0">
                <a:latin typeface="+mj-lt"/>
              </a:rPr>
              <a:t>  </a:t>
            </a:r>
            <a:r>
              <a:rPr lang="en-US" altLang="ko-KR" dirty="0" err="1">
                <a:latin typeface="+mj-lt"/>
              </a:rPr>
              <a:t>VoiceModule.write</a:t>
            </a:r>
            <a:r>
              <a:rPr lang="en-US" altLang="ko-KR" dirty="0">
                <a:latin typeface="+mj-lt"/>
              </a:rPr>
              <a:t>(0x21);</a:t>
            </a:r>
          </a:p>
          <a:p>
            <a:pPr marL="0" indent="0">
              <a:buNone/>
            </a:pPr>
            <a:endParaRPr lang="en-US" altLang="ko-KR" dirty="0">
              <a:latin typeface="+mj-lt"/>
            </a:endParaRPr>
          </a:p>
          <a:p>
            <a:pPr marL="0" indent="0">
              <a:buNone/>
            </a:pPr>
            <a:r>
              <a:rPr lang="en-US" altLang="ko-KR" dirty="0">
                <a:latin typeface="+mj-lt"/>
              </a:rPr>
              <a:t>  </a:t>
            </a:r>
            <a:r>
              <a:rPr lang="en-US" altLang="ko-KR" dirty="0" err="1">
                <a:latin typeface="+mj-lt"/>
              </a:rPr>
              <a:t>Serial.println</a:t>
            </a:r>
            <a:r>
              <a:rPr lang="en-US" altLang="ko-KR" dirty="0">
                <a:latin typeface="+mj-lt"/>
              </a:rPr>
              <a:t>("Voice Sensor READY");</a:t>
            </a:r>
          </a:p>
          <a:p>
            <a:pPr marL="0" indent="0">
              <a:buNone/>
            </a:pPr>
            <a:endParaRPr lang="en-US" altLang="ko-KR" dirty="0">
              <a:latin typeface="+mj-lt"/>
            </a:endParaRPr>
          </a:p>
          <a:p>
            <a:pPr marL="0" indent="0">
              <a:buNone/>
            </a:pPr>
            <a:r>
              <a:rPr lang="en-US" altLang="ko-KR" dirty="0">
                <a:latin typeface="+mj-lt"/>
              </a:rPr>
              <a:t>}</a:t>
            </a:r>
            <a:endParaRPr lang="ko-KR" altLang="en-US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6B178-8E06-4667-961E-76E538C89580}"/>
              </a:ext>
            </a:extLst>
          </p:cNvPr>
          <p:cNvSpPr txBox="1"/>
          <p:nvPr/>
        </p:nvSpPr>
        <p:spPr>
          <a:xfrm>
            <a:off x="1329044" y="106782"/>
            <a:ext cx="7362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11. Source Code </a:t>
            </a:r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- Arduino </a:t>
            </a:r>
            <a:endParaRPr lang="ko-KR" altLang="en-US" sz="2000" b="1" u="sng" dirty="0">
              <a:latin typeface="+mj-lt"/>
              <a:ea typeface="한컴 백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925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2373" y="1391805"/>
            <a:ext cx="4064689" cy="5042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void loop()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{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//----------------------------------------------------------------------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</a:t>
            </a:r>
            <a:r>
              <a:rPr lang="en-US" altLang="ko-KR" sz="800" dirty="0" err="1">
                <a:latin typeface="+mj-lt"/>
              </a:rPr>
              <a:t>Serial.println</a:t>
            </a:r>
            <a:r>
              <a:rPr lang="en-US" altLang="ko-KR" sz="800" dirty="0">
                <a:latin typeface="+mj-lt"/>
              </a:rPr>
              <a:t>();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</a:t>
            </a:r>
            <a:r>
              <a:rPr lang="en-US" altLang="ko-KR" sz="800" dirty="0" err="1">
                <a:latin typeface="+mj-lt"/>
              </a:rPr>
              <a:t>Serial.println</a:t>
            </a:r>
            <a:r>
              <a:rPr lang="en-US" altLang="ko-KR" sz="800" dirty="0">
                <a:latin typeface="+mj-lt"/>
              </a:rPr>
              <a:t>("TEMPERATURE : ");</a:t>
            </a:r>
          </a:p>
          <a:p>
            <a:pPr marL="0" indent="0">
              <a:buNone/>
            </a:pPr>
            <a:endParaRPr lang="en-US" altLang="ko-KR" sz="800" dirty="0">
              <a:latin typeface="+mj-lt"/>
            </a:endParaRP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</a:t>
            </a:r>
            <a:r>
              <a:rPr lang="en-US" altLang="ko-KR" sz="800" dirty="0" err="1">
                <a:latin typeface="+mj-lt"/>
              </a:rPr>
              <a:t>amg.readPixels</a:t>
            </a:r>
            <a:r>
              <a:rPr lang="en-US" altLang="ko-KR" sz="800" dirty="0">
                <a:latin typeface="+mj-lt"/>
              </a:rPr>
              <a:t>(pixels);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int temp;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int </a:t>
            </a:r>
            <a:r>
              <a:rPr lang="en-US" altLang="ko-KR" sz="800" dirty="0" err="1">
                <a:latin typeface="+mj-lt"/>
              </a:rPr>
              <a:t>Tmin</a:t>
            </a:r>
            <a:r>
              <a:rPr lang="en-US" altLang="ko-KR" sz="800" dirty="0">
                <a:latin typeface="+mj-lt"/>
              </a:rPr>
              <a:t> = 0, </a:t>
            </a:r>
            <a:r>
              <a:rPr lang="en-US" altLang="ko-KR" sz="800" dirty="0" err="1">
                <a:latin typeface="+mj-lt"/>
              </a:rPr>
              <a:t>Tmax</a:t>
            </a:r>
            <a:r>
              <a:rPr lang="en-US" altLang="ko-KR" sz="800" dirty="0">
                <a:latin typeface="+mj-lt"/>
              </a:rPr>
              <a:t> = 1000;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for (int </a:t>
            </a:r>
            <a:r>
              <a:rPr lang="en-US" altLang="ko-KR" sz="800" dirty="0" err="1">
                <a:latin typeface="+mj-lt"/>
              </a:rPr>
              <a:t>i</a:t>
            </a:r>
            <a:r>
              <a:rPr lang="en-US" altLang="ko-KR" sz="800" dirty="0">
                <a:latin typeface="+mj-lt"/>
              </a:rPr>
              <a:t> = 1; </a:t>
            </a:r>
            <a:r>
              <a:rPr lang="en-US" altLang="ko-KR" sz="800" dirty="0" err="1">
                <a:latin typeface="+mj-lt"/>
              </a:rPr>
              <a:t>i</a:t>
            </a:r>
            <a:r>
              <a:rPr lang="en-US" altLang="ko-KR" sz="800" dirty="0">
                <a:latin typeface="+mj-lt"/>
              </a:rPr>
              <a:t> &lt;= AMG88xx_PIXEL_ARRAY_SIZE; </a:t>
            </a:r>
            <a:r>
              <a:rPr lang="en-US" altLang="ko-KR" sz="800" dirty="0" err="1">
                <a:latin typeface="+mj-lt"/>
              </a:rPr>
              <a:t>i</a:t>
            </a:r>
            <a:r>
              <a:rPr lang="en-US" altLang="ko-KR" sz="800" dirty="0">
                <a:latin typeface="+mj-lt"/>
              </a:rPr>
              <a:t>++)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{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temp = pixels[</a:t>
            </a:r>
            <a:r>
              <a:rPr lang="en-US" altLang="ko-KR" sz="800" dirty="0" err="1">
                <a:latin typeface="+mj-lt"/>
              </a:rPr>
              <a:t>i</a:t>
            </a:r>
            <a:r>
              <a:rPr lang="en-US" altLang="ko-KR" sz="800" dirty="0">
                <a:latin typeface="+mj-lt"/>
              </a:rPr>
              <a:t> - 1] * 10;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  <a:r>
              <a:rPr lang="en-US" altLang="ko-KR" sz="800" dirty="0" err="1">
                <a:latin typeface="+mj-lt"/>
              </a:rPr>
              <a:t>Tmin</a:t>
            </a:r>
            <a:r>
              <a:rPr lang="en-US" altLang="ko-KR" sz="800" dirty="0">
                <a:latin typeface="+mj-lt"/>
              </a:rPr>
              <a:t> = </a:t>
            </a:r>
            <a:r>
              <a:rPr lang="en-US" altLang="ko-KR" sz="800" dirty="0" err="1">
                <a:latin typeface="+mj-lt"/>
              </a:rPr>
              <a:t>Tmin</a:t>
            </a:r>
            <a:r>
              <a:rPr lang="en-US" altLang="ko-KR" sz="800" dirty="0">
                <a:latin typeface="+mj-lt"/>
              </a:rPr>
              <a:t> &gt; temp ? temp : </a:t>
            </a:r>
            <a:r>
              <a:rPr lang="en-US" altLang="ko-KR" sz="800" dirty="0" err="1">
                <a:latin typeface="+mj-lt"/>
              </a:rPr>
              <a:t>Tmin</a:t>
            </a:r>
            <a:r>
              <a:rPr lang="en-US" altLang="ko-KR" sz="800" dirty="0">
                <a:latin typeface="+mj-lt"/>
              </a:rPr>
              <a:t>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  <a:r>
              <a:rPr lang="en-US" altLang="ko-KR" sz="800" dirty="0" err="1">
                <a:latin typeface="+mj-lt"/>
              </a:rPr>
              <a:t>Tmax</a:t>
            </a:r>
            <a:r>
              <a:rPr lang="en-US" altLang="ko-KR" sz="800" dirty="0">
                <a:latin typeface="+mj-lt"/>
              </a:rPr>
              <a:t> = </a:t>
            </a:r>
            <a:r>
              <a:rPr lang="en-US" altLang="ko-KR" sz="800" dirty="0" err="1">
                <a:latin typeface="+mj-lt"/>
              </a:rPr>
              <a:t>Tmax</a:t>
            </a:r>
            <a:r>
              <a:rPr lang="en-US" altLang="ko-KR" sz="800" dirty="0">
                <a:latin typeface="+mj-lt"/>
              </a:rPr>
              <a:t> &lt; temp ? temp : </a:t>
            </a:r>
            <a:r>
              <a:rPr lang="en-US" altLang="ko-KR" sz="800" dirty="0" err="1">
                <a:latin typeface="+mj-lt"/>
              </a:rPr>
              <a:t>Tmax</a:t>
            </a:r>
            <a:r>
              <a:rPr lang="en-US" altLang="ko-KR" sz="800" dirty="0">
                <a:latin typeface="+mj-lt"/>
              </a:rPr>
              <a:t>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}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605251" y="1391805"/>
            <a:ext cx="4023360" cy="5042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800" dirty="0" err="1">
                <a:latin typeface="+mj-lt"/>
              </a:rPr>
              <a:t>Serial.print</a:t>
            </a:r>
            <a:r>
              <a:rPr lang="en-US" altLang="ko-KR" sz="800" dirty="0">
                <a:latin typeface="+mj-lt"/>
              </a:rPr>
              <a:t>("[");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for (int </a:t>
            </a:r>
            <a:r>
              <a:rPr lang="en-US" altLang="ko-KR" sz="800" dirty="0" err="1">
                <a:latin typeface="+mj-lt"/>
              </a:rPr>
              <a:t>i</a:t>
            </a:r>
            <a:r>
              <a:rPr lang="en-US" altLang="ko-KR" sz="800" dirty="0">
                <a:latin typeface="+mj-lt"/>
              </a:rPr>
              <a:t> = AMG88xx_PIXEL_ARRAY_SIZE; </a:t>
            </a:r>
            <a:r>
              <a:rPr lang="en-US" altLang="ko-KR" sz="800" dirty="0" err="1">
                <a:latin typeface="+mj-lt"/>
              </a:rPr>
              <a:t>i</a:t>
            </a:r>
            <a:r>
              <a:rPr lang="en-US" altLang="ko-KR" sz="800" dirty="0">
                <a:latin typeface="+mj-lt"/>
              </a:rPr>
              <a:t> &gt;= 1; </a:t>
            </a:r>
            <a:r>
              <a:rPr lang="en-US" altLang="ko-KR" sz="800" dirty="0" err="1">
                <a:latin typeface="+mj-lt"/>
              </a:rPr>
              <a:t>i</a:t>
            </a:r>
            <a:r>
              <a:rPr lang="en-US" altLang="ko-KR" sz="800" dirty="0">
                <a:latin typeface="+mj-lt"/>
              </a:rPr>
              <a:t>--)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{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int temp = (pixels[</a:t>
            </a:r>
            <a:r>
              <a:rPr lang="en-US" altLang="ko-KR" sz="800" dirty="0" err="1">
                <a:latin typeface="+mj-lt"/>
              </a:rPr>
              <a:t>i</a:t>
            </a:r>
            <a:r>
              <a:rPr lang="en-US" altLang="ko-KR" sz="800" dirty="0">
                <a:latin typeface="+mj-lt"/>
              </a:rPr>
              <a:t> - 1] * 10);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int </a:t>
            </a:r>
            <a:r>
              <a:rPr lang="en-US" altLang="ko-KR" sz="800" dirty="0" err="1">
                <a:latin typeface="+mj-lt"/>
              </a:rPr>
              <a:t>idx</a:t>
            </a:r>
            <a:r>
              <a:rPr lang="en-US" altLang="ko-KR" sz="800" dirty="0">
                <a:latin typeface="+mj-lt"/>
              </a:rPr>
              <a:t> = map(temp, </a:t>
            </a:r>
            <a:r>
              <a:rPr lang="en-US" altLang="ko-KR" sz="800" dirty="0" err="1">
                <a:latin typeface="+mj-lt"/>
              </a:rPr>
              <a:t>Tmin</a:t>
            </a:r>
            <a:r>
              <a:rPr lang="en-US" altLang="ko-KR" sz="800" dirty="0">
                <a:latin typeface="+mj-lt"/>
              </a:rPr>
              <a:t>, </a:t>
            </a:r>
            <a:r>
              <a:rPr lang="en-US" altLang="ko-KR" sz="800" dirty="0" err="1">
                <a:latin typeface="+mj-lt"/>
              </a:rPr>
              <a:t>Tmax</a:t>
            </a:r>
            <a:r>
              <a:rPr lang="en-US" altLang="ko-KR" sz="800" dirty="0">
                <a:latin typeface="+mj-lt"/>
              </a:rPr>
              <a:t>, 0, 21);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if ( </a:t>
            </a:r>
            <a:r>
              <a:rPr lang="en-US" altLang="ko-KR" sz="800" dirty="0" err="1">
                <a:latin typeface="+mj-lt"/>
              </a:rPr>
              <a:t>i</a:t>
            </a:r>
            <a:r>
              <a:rPr lang="en-US" altLang="ko-KR" sz="800" dirty="0">
                <a:latin typeface="+mj-lt"/>
              </a:rPr>
              <a:t> % 8 == 0 ) 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{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  </a:t>
            </a:r>
            <a:r>
              <a:rPr lang="en-US" altLang="ko-KR" sz="800" dirty="0" err="1">
                <a:latin typeface="+mj-lt"/>
              </a:rPr>
              <a:t>Serial.println</a:t>
            </a:r>
            <a:r>
              <a:rPr lang="en-US" altLang="ko-KR" sz="800" dirty="0">
                <a:latin typeface="+mj-lt"/>
              </a:rPr>
              <a:t>();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}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  <a:r>
              <a:rPr lang="en-US" altLang="ko-KR" sz="800" dirty="0" err="1">
                <a:latin typeface="+mj-lt"/>
              </a:rPr>
              <a:t>Serial.print</a:t>
            </a:r>
            <a:r>
              <a:rPr lang="en-US" altLang="ko-KR" sz="800" dirty="0">
                <a:latin typeface="+mj-lt"/>
              </a:rPr>
              <a:t>(chars[</a:t>
            </a:r>
            <a:r>
              <a:rPr lang="en-US" altLang="ko-KR" sz="800" dirty="0" err="1">
                <a:latin typeface="+mj-lt"/>
              </a:rPr>
              <a:t>idx</a:t>
            </a:r>
            <a:r>
              <a:rPr lang="en-US" altLang="ko-KR" sz="800" dirty="0">
                <a:latin typeface="+mj-lt"/>
              </a:rPr>
              <a:t>]);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  <a:r>
              <a:rPr lang="en-US" altLang="ko-KR" sz="800" dirty="0" err="1">
                <a:latin typeface="+mj-lt"/>
              </a:rPr>
              <a:t>Serial.print</a:t>
            </a:r>
            <a:r>
              <a:rPr lang="en-US" altLang="ko-KR" sz="800" dirty="0">
                <a:latin typeface="+mj-lt"/>
              </a:rPr>
              <a:t>(", ");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if (chars[</a:t>
            </a:r>
            <a:r>
              <a:rPr lang="en-US" altLang="ko-KR" sz="800" dirty="0" err="1">
                <a:latin typeface="+mj-lt"/>
              </a:rPr>
              <a:t>idx</a:t>
            </a:r>
            <a:r>
              <a:rPr lang="en-US" altLang="ko-KR" sz="800" dirty="0">
                <a:latin typeface="+mj-lt"/>
              </a:rPr>
              <a:t>] == '#')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{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  </a:t>
            </a:r>
            <a:r>
              <a:rPr lang="en-US" altLang="ko-KR" sz="800" dirty="0" err="1">
                <a:latin typeface="+mj-lt"/>
              </a:rPr>
              <a:t>temp_case</a:t>
            </a:r>
            <a:r>
              <a:rPr lang="en-US" altLang="ko-KR" sz="800" dirty="0">
                <a:latin typeface="+mj-lt"/>
              </a:rPr>
              <a:t> = 1;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}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}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</a:t>
            </a:r>
            <a:r>
              <a:rPr lang="en-US" altLang="ko-KR" sz="800" dirty="0" err="1">
                <a:latin typeface="+mj-lt"/>
              </a:rPr>
              <a:t>Serial.println</a:t>
            </a:r>
            <a:r>
              <a:rPr lang="en-US" altLang="ko-KR" sz="800" dirty="0">
                <a:latin typeface="+mj-lt"/>
              </a:rPr>
              <a:t>("]");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</a:t>
            </a:r>
            <a:r>
              <a:rPr lang="en-US" altLang="ko-KR" sz="800" dirty="0" err="1">
                <a:latin typeface="+mj-lt"/>
              </a:rPr>
              <a:t>Serial.println</a:t>
            </a:r>
            <a:r>
              <a:rPr lang="en-US" altLang="ko-KR" sz="800" dirty="0">
                <a:latin typeface="+mj-lt"/>
              </a:rPr>
              <a:t>();</a:t>
            </a:r>
            <a:endParaRPr lang="ko-KR" altLang="en-US" sz="7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186FD-D2B7-4671-8F7F-3F7D0A7DA6D3}"/>
              </a:ext>
            </a:extLst>
          </p:cNvPr>
          <p:cNvSpPr txBox="1"/>
          <p:nvPr/>
        </p:nvSpPr>
        <p:spPr>
          <a:xfrm>
            <a:off x="1329044" y="106782"/>
            <a:ext cx="7362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11. Source Code </a:t>
            </a:r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- Arduino </a:t>
            </a:r>
            <a:endParaRPr lang="ko-KR" altLang="en-US" sz="2000" b="1" u="sng" dirty="0">
              <a:latin typeface="+mj-lt"/>
              <a:ea typeface="한컴 백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909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2373" y="1391805"/>
            <a:ext cx="4064689" cy="50422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//----------------------------------------------------------------------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</a:t>
            </a:r>
            <a:r>
              <a:rPr lang="en-US" altLang="ko-KR" sz="800" dirty="0" err="1">
                <a:latin typeface="+mj-lt"/>
              </a:rPr>
              <a:t>Serial.print</a:t>
            </a:r>
            <a:r>
              <a:rPr lang="en-US" altLang="ko-KR" sz="800" dirty="0">
                <a:latin typeface="+mj-lt"/>
              </a:rPr>
              <a:t>("GAS : ");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</a:t>
            </a:r>
            <a:r>
              <a:rPr lang="en-US" altLang="ko-KR" sz="800" dirty="0" err="1">
                <a:latin typeface="+mj-lt"/>
              </a:rPr>
              <a:t>Serial.println</a:t>
            </a:r>
            <a:r>
              <a:rPr lang="en-US" altLang="ko-KR" sz="800" dirty="0">
                <a:latin typeface="+mj-lt"/>
              </a:rPr>
              <a:t>(</a:t>
            </a:r>
            <a:r>
              <a:rPr lang="en-US" altLang="ko-KR" sz="800" dirty="0" err="1">
                <a:latin typeface="+mj-lt"/>
              </a:rPr>
              <a:t>analogRead</a:t>
            </a:r>
            <a:r>
              <a:rPr lang="en-US" altLang="ko-KR" sz="800" dirty="0">
                <a:latin typeface="+mj-lt"/>
              </a:rPr>
              <a:t>(</a:t>
            </a:r>
            <a:r>
              <a:rPr lang="en-US" altLang="ko-KR" sz="800" dirty="0" err="1">
                <a:latin typeface="+mj-lt"/>
              </a:rPr>
              <a:t>gasPin</a:t>
            </a:r>
            <a:r>
              <a:rPr lang="en-US" altLang="ko-KR" sz="800" dirty="0">
                <a:latin typeface="+mj-lt"/>
              </a:rPr>
              <a:t>));</a:t>
            </a:r>
          </a:p>
          <a:p>
            <a:pPr marL="0" indent="0">
              <a:buNone/>
            </a:pPr>
            <a:endParaRPr lang="en-US" altLang="ko-KR" sz="800" dirty="0">
              <a:latin typeface="+mj-lt"/>
            </a:endParaRP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if (</a:t>
            </a:r>
            <a:r>
              <a:rPr lang="en-US" altLang="ko-KR" sz="800" dirty="0" err="1">
                <a:latin typeface="+mj-lt"/>
              </a:rPr>
              <a:t>analogRead</a:t>
            </a:r>
            <a:r>
              <a:rPr lang="en-US" altLang="ko-KR" sz="800" dirty="0">
                <a:latin typeface="+mj-lt"/>
              </a:rPr>
              <a:t>(</a:t>
            </a:r>
            <a:r>
              <a:rPr lang="en-US" altLang="ko-KR" sz="800" dirty="0" err="1">
                <a:latin typeface="+mj-lt"/>
              </a:rPr>
              <a:t>gasPin</a:t>
            </a:r>
            <a:r>
              <a:rPr lang="en-US" altLang="ko-KR" sz="800" dirty="0">
                <a:latin typeface="+mj-lt"/>
              </a:rPr>
              <a:t>) &gt;= 600)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{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  <a:r>
              <a:rPr lang="en-US" altLang="ko-KR" sz="800" dirty="0" err="1">
                <a:latin typeface="+mj-lt"/>
              </a:rPr>
              <a:t>gas_case</a:t>
            </a:r>
            <a:r>
              <a:rPr lang="en-US" altLang="ko-KR" sz="800" dirty="0">
                <a:latin typeface="+mj-lt"/>
              </a:rPr>
              <a:t> = 1;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}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</a:t>
            </a:r>
            <a:r>
              <a:rPr lang="en-US" altLang="ko-KR" sz="800" dirty="0" err="1">
                <a:latin typeface="+mj-lt"/>
              </a:rPr>
              <a:t>Serial.println</a:t>
            </a:r>
            <a:r>
              <a:rPr lang="en-US" altLang="ko-KR" sz="800" dirty="0">
                <a:latin typeface="+mj-lt"/>
              </a:rPr>
              <a:t>();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//----------------------------------------------------------------------    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</a:t>
            </a:r>
            <a:r>
              <a:rPr lang="en-US" altLang="ko-KR" sz="800" dirty="0" err="1">
                <a:latin typeface="+mj-lt"/>
              </a:rPr>
              <a:t>Serial.print</a:t>
            </a:r>
            <a:r>
              <a:rPr lang="en-US" altLang="ko-KR" sz="800" dirty="0">
                <a:latin typeface="+mj-lt"/>
              </a:rPr>
              <a:t>("VOICE INPUT : ");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</a:t>
            </a:r>
            <a:r>
              <a:rPr lang="en-US" altLang="ko-KR" sz="800" dirty="0" err="1">
                <a:latin typeface="+mj-lt"/>
              </a:rPr>
              <a:t>voice_recogn</a:t>
            </a:r>
            <a:r>
              <a:rPr lang="en-US" altLang="ko-KR" sz="800" dirty="0">
                <a:latin typeface="+mj-lt"/>
              </a:rPr>
              <a:t> = </a:t>
            </a:r>
            <a:r>
              <a:rPr lang="en-US" altLang="ko-KR" sz="800" dirty="0" err="1">
                <a:latin typeface="+mj-lt"/>
              </a:rPr>
              <a:t>VoiceModule.read</a:t>
            </a:r>
            <a:r>
              <a:rPr lang="en-US" altLang="ko-KR" sz="800" dirty="0">
                <a:latin typeface="+mj-lt"/>
              </a:rPr>
              <a:t>();</a:t>
            </a:r>
          </a:p>
          <a:p>
            <a:pPr marL="0" indent="0">
              <a:buNone/>
            </a:pPr>
            <a:endParaRPr lang="en-US" altLang="ko-KR" sz="800" dirty="0">
              <a:latin typeface="+mj-lt"/>
            </a:endParaRP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if(</a:t>
            </a:r>
            <a:r>
              <a:rPr lang="en-US" altLang="ko-KR" sz="800" dirty="0" err="1">
                <a:latin typeface="+mj-lt"/>
              </a:rPr>
              <a:t>voice_recogn</a:t>
            </a:r>
            <a:r>
              <a:rPr lang="en-US" altLang="ko-KR" sz="800" dirty="0">
                <a:latin typeface="+mj-lt"/>
              </a:rPr>
              <a:t> == 0x11)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{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  <a:r>
              <a:rPr lang="en-US" altLang="ko-KR" sz="800" dirty="0" err="1">
                <a:latin typeface="+mj-lt"/>
              </a:rPr>
              <a:t>Serial.println</a:t>
            </a:r>
            <a:r>
              <a:rPr lang="en-US" altLang="ko-KR" sz="800" dirty="0">
                <a:latin typeface="+mj-lt"/>
              </a:rPr>
              <a:t>("Emergency");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  <a:r>
              <a:rPr lang="en-US" altLang="ko-KR" sz="800" dirty="0" err="1">
                <a:latin typeface="+mj-lt"/>
              </a:rPr>
              <a:t>voice_case</a:t>
            </a:r>
            <a:r>
              <a:rPr lang="en-US" altLang="ko-KR" sz="800" dirty="0">
                <a:latin typeface="+mj-lt"/>
              </a:rPr>
              <a:t> = 1;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}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else if(</a:t>
            </a:r>
            <a:r>
              <a:rPr lang="en-US" altLang="ko-KR" sz="800" dirty="0" err="1">
                <a:latin typeface="+mj-lt"/>
              </a:rPr>
              <a:t>voice_recogn</a:t>
            </a:r>
            <a:r>
              <a:rPr lang="en-US" altLang="ko-KR" sz="800" dirty="0">
                <a:latin typeface="+mj-lt"/>
              </a:rPr>
              <a:t> == 0x12)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{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  <a:r>
              <a:rPr lang="en-US" altLang="ko-KR" sz="800" dirty="0" err="1">
                <a:latin typeface="+mj-lt"/>
              </a:rPr>
              <a:t>Serial.println</a:t>
            </a:r>
            <a:r>
              <a:rPr lang="en-US" altLang="ko-KR" sz="800" dirty="0">
                <a:latin typeface="+mj-lt"/>
              </a:rPr>
              <a:t>("Emergency");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  <a:r>
              <a:rPr lang="en-US" altLang="ko-KR" sz="800" dirty="0" err="1">
                <a:latin typeface="+mj-lt"/>
              </a:rPr>
              <a:t>voice_case</a:t>
            </a:r>
            <a:r>
              <a:rPr lang="en-US" altLang="ko-KR" sz="800" dirty="0">
                <a:latin typeface="+mj-lt"/>
              </a:rPr>
              <a:t> = 1;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}</a:t>
            </a:r>
          </a:p>
          <a:p>
            <a:pPr marL="0" indent="0">
              <a:buNone/>
            </a:pPr>
            <a:endParaRPr lang="en-US" altLang="ko-KR" sz="800" dirty="0">
              <a:latin typeface="+mj-lt"/>
            </a:endParaRPr>
          </a:p>
          <a:p>
            <a:pPr marL="0" indent="0">
              <a:buNone/>
            </a:pPr>
            <a:endParaRPr lang="en-US" altLang="ko-KR" sz="800" dirty="0">
              <a:latin typeface="+mj-lt"/>
            </a:endParaRPr>
          </a:p>
          <a:p>
            <a:pPr marL="0" indent="0">
              <a:buNone/>
            </a:pPr>
            <a:endParaRPr lang="en-US" altLang="ko-KR" sz="800" dirty="0">
              <a:latin typeface="+mj-lt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605251" y="1391805"/>
            <a:ext cx="4023360" cy="5042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else if(</a:t>
            </a:r>
            <a:r>
              <a:rPr lang="en-US" altLang="ko-KR" sz="800" dirty="0" err="1">
                <a:latin typeface="+mj-lt"/>
              </a:rPr>
              <a:t>voice_recogn</a:t>
            </a:r>
            <a:r>
              <a:rPr lang="en-US" altLang="ko-KR" sz="800" dirty="0">
                <a:latin typeface="+mj-lt"/>
              </a:rPr>
              <a:t> == 0x13)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{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  <a:r>
              <a:rPr lang="en-US" altLang="ko-KR" sz="800" dirty="0" err="1">
                <a:latin typeface="+mj-lt"/>
              </a:rPr>
              <a:t>Serial.println</a:t>
            </a:r>
            <a:r>
              <a:rPr lang="en-US" altLang="ko-KR" sz="800" dirty="0">
                <a:latin typeface="+mj-lt"/>
              </a:rPr>
              <a:t>("Emergency");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  <a:r>
              <a:rPr lang="en-US" altLang="ko-KR" sz="800" dirty="0" err="1">
                <a:latin typeface="+mj-lt"/>
              </a:rPr>
              <a:t>voice_case</a:t>
            </a:r>
            <a:r>
              <a:rPr lang="en-US" altLang="ko-KR" sz="800" dirty="0">
                <a:latin typeface="+mj-lt"/>
              </a:rPr>
              <a:t> = 1;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}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else if(</a:t>
            </a:r>
            <a:r>
              <a:rPr lang="en-US" altLang="ko-KR" sz="800" dirty="0" err="1">
                <a:latin typeface="+mj-lt"/>
              </a:rPr>
              <a:t>voice_recogn</a:t>
            </a:r>
            <a:r>
              <a:rPr lang="en-US" altLang="ko-KR" sz="800" dirty="0">
                <a:latin typeface="+mj-lt"/>
              </a:rPr>
              <a:t> == 0x14)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{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  <a:r>
              <a:rPr lang="en-US" altLang="ko-KR" sz="800" dirty="0" err="1">
                <a:latin typeface="+mj-lt"/>
              </a:rPr>
              <a:t>Serial.println</a:t>
            </a:r>
            <a:r>
              <a:rPr lang="en-US" altLang="ko-KR" sz="800" dirty="0">
                <a:latin typeface="+mj-lt"/>
              </a:rPr>
              <a:t>("Emergency");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  <a:r>
              <a:rPr lang="en-US" altLang="ko-KR" sz="800" dirty="0" err="1">
                <a:latin typeface="+mj-lt"/>
              </a:rPr>
              <a:t>voice_case</a:t>
            </a:r>
            <a:r>
              <a:rPr lang="en-US" altLang="ko-KR" sz="800" dirty="0">
                <a:latin typeface="+mj-lt"/>
              </a:rPr>
              <a:t> = 1;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}</a:t>
            </a:r>
          </a:p>
          <a:p>
            <a:pPr marL="0" indent="0">
              <a:buNone/>
            </a:pPr>
            <a:endParaRPr lang="en-US" altLang="ko-KR" sz="800" dirty="0">
              <a:latin typeface="+mj-lt"/>
            </a:endParaRP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else if(</a:t>
            </a:r>
            <a:r>
              <a:rPr lang="en-US" altLang="ko-KR" sz="800" dirty="0" err="1">
                <a:latin typeface="+mj-lt"/>
              </a:rPr>
              <a:t>voice_recogn</a:t>
            </a:r>
            <a:r>
              <a:rPr lang="en-US" altLang="ko-KR" sz="800" dirty="0">
                <a:latin typeface="+mj-lt"/>
              </a:rPr>
              <a:t> == 0x15)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{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  <a:r>
              <a:rPr lang="en-US" altLang="ko-KR" sz="800" dirty="0" err="1">
                <a:latin typeface="+mj-lt"/>
              </a:rPr>
              <a:t>Serial.println</a:t>
            </a:r>
            <a:r>
              <a:rPr lang="en-US" altLang="ko-KR" sz="800" dirty="0">
                <a:latin typeface="+mj-lt"/>
              </a:rPr>
              <a:t>("Emergency");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  <a:r>
              <a:rPr lang="en-US" altLang="ko-KR" sz="800" dirty="0" err="1">
                <a:latin typeface="+mj-lt"/>
              </a:rPr>
              <a:t>voice_case</a:t>
            </a:r>
            <a:r>
              <a:rPr lang="en-US" altLang="ko-KR" sz="800" dirty="0">
                <a:latin typeface="+mj-lt"/>
              </a:rPr>
              <a:t> = 1;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}</a:t>
            </a:r>
          </a:p>
          <a:p>
            <a:pPr marL="0" indent="0">
              <a:buNone/>
            </a:pPr>
            <a:endParaRPr lang="en-US" altLang="ko-KR" sz="800" dirty="0">
              <a:latin typeface="+mj-lt"/>
            </a:endParaRP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else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{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  <a:r>
              <a:rPr lang="en-US" altLang="ko-KR" sz="800" dirty="0" err="1">
                <a:latin typeface="+mj-lt"/>
              </a:rPr>
              <a:t>Serial.println</a:t>
            </a:r>
            <a:r>
              <a:rPr lang="en-US" altLang="ko-KR" sz="800" dirty="0">
                <a:latin typeface="+mj-lt"/>
              </a:rPr>
              <a:t>("Emergency");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  <a:r>
              <a:rPr lang="en-US" altLang="ko-KR" sz="800" dirty="0" err="1">
                <a:latin typeface="+mj-lt"/>
              </a:rPr>
              <a:t>voice_case</a:t>
            </a:r>
            <a:r>
              <a:rPr lang="en-US" altLang="ko-KR" sz="800" dirty="0">
                <a:latin typeface="+mj-lt"/>
              </a:rPr>
              <a:t> = 0;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}</a:t>
            </a:r>
            <a:endParaRPr lang="en-US" altLang="ko-KR" sz="7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2B5E98-BF89-433F-BB49-C0854A26D2CC}"/>
              </a:ext>
            </a:extLst>
          </p:cNvPr>
          <p:cNvSpPr txBox="1"/>
          <p:nvPr/>
        </p:nvSpPr>
        <p:spPr>
          <a:xfrm>
            <a:off x="1329044" y="106782"/>
            <a:ext cx="7362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11. Source Code </a:t>
            </a:r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- Arduino </a:t>
            </a:r>
            <a:endParaRPr lang="ko-KR" altLang="en-US" sz="2000" b="1" u="sng" dirty="0">
              <a:latin typeface="+mj-lt"/>
              <a:ea typeface="한컴 백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778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4343" y="868680"/>
            <a:ext cx="8127708" cy="3693319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0" dirty="0">
                <a:latin typeface="+mj-lt"/>
                <a:cs typeface="Arial"/>
              </a:rPr>
              <a:t>▶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 현재 사건에 대한 상황조치의 한계</a:t>
            </a: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lvl="0">
              <a:defRPr/>
            </a:pP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사고 발생시 신속한 처리를 위한 현재 처리 과정의 복잡성</a:t>
            </a: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사고 당사자 또는 목격자의 직접적인 연락만이 상황조치의 유일한 수단</a:t>
            </a: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사고 발생부터 신고 접수까지 시간 소요</a:t>
            </a: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lvl="0">
              <a:defRPr/>
            </a:pP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lvl="0">
              <a:defRPr/>
            </a:pP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lvl="0">
              <a:defRPr/>
            </a:pPr>
            <a:r>
              <a:rPr lang="en-US" altLang="ko-KR" sz="1800" b="0" dirty="0">
                <a:latin typeface="+mj-lt"/>
                <a:cs typeface="Arial"/>
              </a:rPr>
              <a:t>▶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 현재 </a:t>
            </a: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CCTV 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상황의 문제점</a:t>
            </a: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lvl="0">
              <a:defRPr/>
            </a:pP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현 시점 </a:t>
            </a: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CCTV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 수가 많아져 관제요원 </a:t>
            </a: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1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인당 약</a:t>
            </a: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100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대에서 </a:t>
            </a: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400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대의 </a:t>
            </a: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CCTV   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관찰</a:t>
            </a: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1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인이 다수의 </a:t>
            </a: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CCTV 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관리의 한계를 가져 신속한 상황대처 불확실</a:t>
            </a: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이에 따른 사망 사고 다수 발생</a:t>
            </a: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D8F6379-8B32-4592-B5E3-A27AA547B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0451" y="-516848"/>
            <a:ext cx="2868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30AC0-B755-42A9-B8F0-661F910FD946}"/>
              </a:ext>
            </a:extLst>
          </p:cNvPr>
          <p:cNvSpPr txBox="1"/>
          <p:nvPr/>
        </p:nvSpPr>
        <p:spPr>
          <a:xfrm>
            <a:off x="1329045" y="106782"/>
            <a:ext cx="391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1. </a:t>
            </a:r>
            <a:r>
              <a:rPr lang="ko-KR" altLang="en-US" sz="2400" b="1" u="sng" dirty="0">
                <a:latin typeface="+mj-lt"/>
                <a:ea typeface="한컴 백제 B" panose="02020603020101020101" pitchFamily="18" charset="-127"/>
              </a:rPr>
              <a:t>연구 배경 </a:t>
            </a:r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(</a:t>
            </a:r>
            <a:r>
              <a:rPr lang="ko-KR" altLang="en-US" sz="2400" b="1" u="sng" dirty="0">
                <a:latin typeface="+mj-lt"/>
                <a:ea typeface="한컴 백제 B" panose="02020603020101020101" pitchFamily="18" charset="-127"/>
              </a:rPr>
              <a:t>필요성</a:t>
            </a:r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)</a:t>
            </a:r>
            <a:endParaRPr lang="ko-KR" altLang="en-US" sz="2400" b="1" u="sng" dirty="0">
              <a:latin typeface="+mj-lt"/>
              <a:ea typeface="한컴 백제 B" panose="02020603020101020101" pitchFamily="18" charset="-127"/>
            </a:endParaRPr>
          </a:p>
        </p:txBody>
      </p:sp>
      <p:pic>
        <p:nvPicPr>
          <p:cNvPr id="10" name="_x511825096">
            <a:extLst>
              <a:ext uri="{FF2B5EF4-FFF2-40B4-BE49-F238E27FC236}">
                <a16:creationId xmlns:a16="http://schemas.microsoft.com/office/drawing/2014/main" id="{67DDE806-BB51-4507-8638-93608346F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42" b="1"/>
          <a:stretch/>
        </p:blipFill>
        <p:spPr bwMode="auto">
          <a:xfrm>
            <a:off x="2461855" y="4559335"/>
            <a:ext cx="4220286" cy="199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562D81-7A84-4B90-B55E-CD92CBED5BE2}"/>
              </a:ext>
            </a:extLst>
          </p:cNvPr>
          <p:cNvSpPr txBox="1"/>
          <p:nvPr/>
        </p:nvSpPr>
        <p:spPr>
          <a:xfrm>
            <a:off x="2812798" y="6550223"/>
            <a:ext cx="35183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dirty="0">
                <a:latin typeface="+mj-lt"/>
                <a:ea typeface="문체부 돋음체" panose="020B0609000101010101" pitchFamily="49" charset="-127"/>
              </a:rPr>
              <a:t>- </a:t>
            </a:r>
            <a:r>
              <a:rPr lang="ko-KR" altLang="en-US" sz="1400" dirty="0">
                <a:latin typeface="+mj-lt"/>
                <a:ea typeface="문체부 돋음체" panose="020B0609000101010101" pitchFamily="49" charset="-127"/>
              </a:rPr>
              <a:t>공공기관 </a:t>
            </a:r>
            <a:r>
              <a:rPr lang="en-US" altLang="ko-KR" sz="1400" dirty="0">
                <a:latin typeface="+mj-lt"/>
                <a:ea typeface="문체부 돋음체" panose="020B0609000101010101" pitchFamily="49" charset="-127"/>
              </a:rPr>
              <a:t>CCTV </a:t>
            </a:r>
            <a:r>
              <a:rPr lang="ko-KR" altLang="en-US" sz="1400" dirty="0">
                <a:latin typeface="+mj-lt"/>
                <a:ea typeface="문체부 돋음체" panose="020B0609000101010101" pitchFamily="49" charset="-127"/>
              </a:rPr>
              <a:t>설치 및 증가대수 </a:t>
            </a:r>
            <a:r>
              <a:rPr lang="en-US" altLang="ko-KR" sz="1400" dirty="0">
                <a:latin typeface="+mj-lt"/>
                <a:ea typeface="문체부 돋음체" panose="020B0609000101010101" pitchFamily="49" charset="-127"/>
              </a:rPr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2373" y="1391805"/>
            <a:ext cx="4064689" cy="5042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//----------------------------------------------------------------------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if(</a:t>
            </a:r>
            <a:r>
              <a:rPr lang="en-US" altLang="ko-KR" sz="800" dirty="0" err="1">
                <a:latin typeface="+mj-lt"/>
              </a:rPr>
              <a:t>temp_case</a:t>
            </a:r>
            <a:r>
              <a:rPr lang="en-US" altLang="ko-KR" sz="800" dirty="0">
                <a:latin typeface="+mj-lt"/>
              </a:rPr>
              <a:t> == 1 || </a:t>
            </a:r>
            <a:r>
              <a:rPr lang="en-US" altLang="ko-KR" sz="800" dirty="0" err="1">
                <a:latin typeface="+mj-lt"/>
              </a:rPr>
              <a:t>gas_case</a:t>
            </a:r>
            <a:r>
              <a:rPr lang="en-US" altLang="ko-KR" sz="800" dirty="0">
                <a:latin typeface="+mj-lt"/>
              </a:rPr>
              <a:t> == 1 || </a:t>
            </a:r>
            <a:r>
              <a:rPr lang="en-US" altLang="ko-KR" sz="800" dirty="0" err="1">
                <a:latin typeface="+mj-lt"/>
              </a:rPr>
              <a:t>voice_case</a:t>
            </a:r>
            <a:r>
              <a:rPr lang="en-US" altLang="ko-KR" sz="800" dirty="0">
                <a:latin typeface="+mj-lt"/>
              </a:rPr>
              <a:t> == 1)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{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  <a:r>
              <a:rPr lang="en-US" altLang="ko-KR" sz="800" dirty="0" err="1">
                <a:latin typeface="+mj-lt"/>
              </a:rPr>
              <a:t>Keyboard.println</a:t>
            </a:r>
            <a:r>
              <a:rPr lang="en-US" altLang="ko-KR" sz="800" dirty="0">
                <a:latin typeface="+mj-lt"/>
              </a:rPr>
              <a:t>("cd workspace/</a:t>
            </a:r>
            <a:r>
              <a:rPr lang="en-US" altLang="ko-KR" sz="800" dirty="0" err="1">
                <a:latin typeface="+mj-lt"/>
              </a:rPr>
              <a:t>iot_web_service</a:t>
            </a:r>
            <a:r>
              <a:rPr lang="en-US" altLang="ko-KR" sz="800" dirty="0">
                <a:latin typeface="+mj-lt"/>
              </a:rPr>
              <a:t>/</a:t>
            </a:r>
            <a:r>
              <a:rPr lang="en-US" altLang="ko-KR" sz="800" dirty="0" err="1">
                <a:latin typeface="+mj-lt"/>
              </a:rPr>
              <a:t>iot</a:t>
            </a:r>
            <a:r>
              <a:rPr lang="en-US" altLang="ko-KR" sz="800" dirty="0">
                <a:latin typeface="+mj-lt"/>
              </a:rPr>
              <a:t>");</a:t>
            </a:r>
          </a:p>
          <a:p>
            <a:pPr marL="0" indent="0">
              <a:buNone/>
            </a:pPr>
            <a:endParaRPr lang="en-US" altLang="ko-KR" sz="800" dirty="0">
              <a:latin typeface="+mj-lt"/>
            </a:endParaRP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delay(1000); </a:t>
            </a:r>
          </a:p>
          <a:p>
            <a:pPr marL="0" indent="0">
              <a:buNone/>
            </a:pPr>
            <a:endParaRPr lang="en-US" altLang="ko-KR" sz="800" dirty="0">
              <a:latin typeface="+mj-lt"/>
            </a:endParaRP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  <a:r>
              <a:rPr lang="en-US" altLang="ko-KR" sz="800" dirty="0" err="1">
                <a:latin typeface="+mj-lt"/>
              </a:rPr>
              <a:t>Keyboard.println</a:t>
            </a:r>
            <a:r>
              <a:rPr lang="en-US" altLang="ko-KR" sz="800" dirty="0">
                <a:latin typeface="+mj-lt"/>
              </a:rPr>
              <a:t>("python manage.py </a:t>
            </a:r>
            <a:r>
              <a:rPr lang="en-US" altLang="ko-KR" sz="800" dirty="0" err="1">
                <a:latin typeface="+mj-lt"/>
              </a:rPr>
              <a:t>runserver</a:t>
            </a:r>
            <a:r>
              <a:rPr lang="en-US" altLang="ko-KR" sz="800" dirty="0">
                <a:latin typeface="+mj-lt"/>
              </a:rPr>
              <a:t> 0.0.0.0:8000");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  <a:r>
              <a:rPr lang="en-US" altLang="ko-KR" sz="800" dirty="0" err="1">
                <a:latin typeface="+mj-lt"/>
              </a:rPr>
              <a:t>temp_case</a:t>
            </a:r>
            <a:r>
              <a:rPr lang="en-US" altLang="ko-KR" sz="800" dirty="0">
                <a:latin typeface="+mj-lt"/>
              </a:rPr>
              <a:t> = 0;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  <a:r>
              <a:rPr lang="en-US" altLang="ko-KR" sz="800" dirty="0" err="1">
                <a:latin typeface="+mj-lt"/>
              </a:rPr>
              <a:t>gas_case</a:t>
            </a:r>
            <a:r>
              <a:rPr lang="en-US" altLang="ko-KR" sz="800" dirty="0">
                <a:latin typeface="+mj-lt"/>
              </a:rPr>
              <a:t> = 0;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  </a:t>
            </a:r>
            <a:r>
              <a:rPr lang="en-US" altLang="ko-KR" sz="800" dirty="0" err="1">
                <a:latin typeface="+mj-lt"/>
              </a:rPr>
              <a:t>voice_case</a:t>
            </a:r>
            <a:r>
              <a:rPr lang="en-US" altLang="ko-KR" sz="800" dirty="0">
                <a:latin typeface="+mj-lt"/>
              </a:rPr>
              <a:t> = 0;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    }</a:t>
            </a:r>
          </a:p>
          <a:p>
            <a:pPr marL="0" indent="0">
              <a:buNone/>
            </a:pPr>
            <a:r>
              <a:rPr lang="en-US" altLang="ko-KR" sz="800" dirty="0">
                <a:latin typeface="+mj-lt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5DF33-BE74-46C0-B168-1CADDD40C38A}"/>
              </a:ext>
            </a:extLst>
          </p:cNvPr>
          <p:cNvSpPr txBox="1"/>
          <p:nvPr/>
        </p:nvSpPr>
        <p:spPr>
          <a:xfrm>
            <a:off x="1329044" y="106782"/>
            <a:ext cx="7362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11. Source Code </a:t>
            </a:r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- Arduino </a:t>
            </a:r>
            <a:endParaRPr lang="ko-KR" altLang="en-US" sz="2000" b="1" u="sng" dirty="0">
              <a:latin typeface="+mj-lt"/>
              <a:ea typeface="한컴 백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152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2005" y="880003"/>
            <a:ext cx="3444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0" dirty="0">
                <a:latin typeface="+mj-lt"/>
                <a:cs typeface="Arial"/>
              </a:rPr>
              <a:t>▶</a:t>
            </a:r>
            <a:r>
              <a:rPr lang="ko-KR" altLang="en-US" sz="1800" b="1" dirty="0">
                <a:latin typeface="+mj-lt"/>
              </a:rPr>
              <a:t> </a:t>
            </a:r>
            <a:r>
              <a:rPr lang="en-US" altLang="ko-KR" sz="1800" b="1" dirty="0" err="1">
                <a:latin typeface="+mj-lt"/>
              </a:rPr>
              <a:t>picam</a:t>
            </a:r>
            <a:r>
              <a:rPr lang="ko-KR" altLang="en-US" sz="1800" b="1" dirty="0">
                <a:latin typeface="+mj-lt"/>
              </a:rPr>
              <a:t> </a:t>
            </a:r>
            <a:r>
              <a:rPr lang="en-US" altLang="ko-KR" sz="1800" b="1" dirty="0">
                <a:latin typeface="+mj-lt"/>
              </a:rPr>
              <a:t>code &amp; algorithm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4569" y="1321968"/>
            <a:ext cx="5166360" cy="5391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EECE1C-79BB-46D1-81C9-F6D30D020550}"/>
              </a:ext>
            </a:extLst>
          </p:cNvPr>
          <p:cNvSpPr txBox="1"/>
          <p:nvPr/>
        </p:nvSpPr>
        <p:spPr>
          <a:xfrm>
            <a:off x="1329044" y="106782"/>
            <a:ext cx="7362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11. Source Code </a:t>
            </a:r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- </a:t>
            </a:r>
            <a:r>
              <a:rPr lang="en-US" altLang="ko-KR" sz="2000" b="1" u="sng" dirty="0">
                <a:latin typeface="+mj-lt"/>
                <a:ea typeface="한컴 백제 B"/>
              </a:rPr>
              <a:t>Raspberry</a:t>
            </a:r>
            <a:r>
              <a:rPr lang="ko-KR" altLang="en-US" sz="2000" b="1" u="sng" dirty="0">
                <a:latin typeface="+mj-lt"/>
                <a:ea typeface="한컴 백제 B"/>
              </a:rPr>
              <a:t> </a:t>
            </a:r>
            <a:r>
              <a:rPr lang="en-US" altLang="ko-KR" sz="2000" b="1" u="sng" dirty="0">
                <a:latin typeface="+mj-lt"/>
                <a:ea typeface="한컴 백제 B"/>
              </a:rPr>
              <a:t>PI</a:t>
            </a:r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 </a:t>
            </a:r>
            <a:endParaRPr lang="ko-KR" altLang="en-US" sz="2000" b="1" u="sng" dirty="0">
              <a:latin typeface="+mj-lt"/>
              <a:ea typeface="한컴 백제 B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2005" y="880003"/>
            <a:ext cx="4920911" cy="36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0">
                <a:latin typeface="+mj-lt"/>
                <a:cs typeface="Arial"/>
              </a:rPr>
              <a:t>▶</a:t>
            </a:r>
            <a:r>
              <a:rPr lang="ko-KR" altLang="en-US" sz="1800" b="1">
                <a:latin typeface="+mj-lt"/>
              </a:rPr>
              <a:t> </a:t>
            </a:r>
            <a:r>
              <a:rPr lang="en-US" altLang="ko-KR" sz="1800" b="1">
                <a:latin typeface="+mj-lt"/>
              </a:rPr>
              <a:t>django</a:t>
            </a:r>
            <a:r>
              <a:rPr lang="ko-KR" altLang="en-US" sz="1800" b="1">
                <a:latin typeface="+mj-lt"/>
              </a:rPr>
              <a:t>를 이용한 서버 구축</a:t>
            </a:r>
            <a:r>
              <a:rPr lang="en-US" altLang="ko-KR" sz="1800" b="1">
                <a:latin typeface="+mj-lt"/>
              </a:rPr>
              <a:t>(main host)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D291CB-2C60-4990-8203-5DD12967EF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113" y="1321968"/>
            <a:ext cx="8494050" cy="5111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D7788B-80B3-4071-ADF7-76424DEDFFEB}"/>
              </a:ext>
            </a:extLst>
          </p:cNvPr>
          <p:cNvSpPr txBox="1"/>
          <p:nvPr/>
        </p:nvSpPr>
        <p:spPr>
          <a:xfrm>
            <a:off x="1329044" y="106782"/>
            <a:ext cx="7362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11. Source Code </a:t>
            </a:r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- </a:t>
            </a:r>
            <a:r>
              <a:rPr lang="en-US" altLang="ko-KR" sz="2000" b="1" u="sng" dirty="0">
                <a:latin typeface="+mj-lt"/>
                <a:ea typeface="한컴 백제 B"/>
              </a:rPr>
              <a:t>Raspberry</a:t>
            </a:r>
            <a:r>
              <a:rPr lang="ko-KR" altLang="en-US" sz="2000" b="1" u="sng" dirty="0">
                <a:latin typeface="+mj-lt"/>
                <a:ea typeface="한컴 백제 B"/>
              </a:rPr>
              <a:t> </a:t>
            </a:r>
            <a:r>
              <a:rPr lang="en-US" altLang="ko-KR" sz="2000" b="1" u="sng" dirty="0">
                <a:latin typeface="+mj-lt"/>
                <a:ea typeface="한컴 백제 B"/>
              </a:rPr>
              <a:t>PI</a:t>
            </a:r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 </a:t>
            </a:r>
            <a:endParaRPr lang="ko-KR" altLang="en-US" sz="2000" b="1" u="sng" dirty="0">
              <a:latin typeface="+mj-lt"/>
              <a:ea typeface="한컴 백제 B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2005" y="880003"/>
            <a:ext cx="4568486" cy="36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0">
                <a:latin typeface="+mj-lt"/>
                <a:cs typeface="Arial"/>
              </a:rPr>
              <a:t>▶</a:t>
            </a:r>
            <a:r>
              <a:rPr lang="ko-KR" altLang="en-US" sz="1800" b="1">
                <a:latin typeface="+mj-lt"/>
              </a:rPr>
              <a:t> </a:t>
            </a:r>
            <a:r>
              <a:rPr lang="en-US" altLang="ko-KR" sz="1800" b="1">
                <a:latin typeface="+mj-lt"/>
              </a:rPr>
              <a:t>django</a:t>
            </a:r>
            <a:r>
              <a:rPr lang="ko-KR" altLang="en-US" sz="1800" b="1">
                <a:latin typeface="+mj-lt"/>
              </a:rPr>
              <a:t>를 이용한 서버 구축</a:t>
            </a:r>
            <a:r>
              <a:rPr lang="en-US" altLang="ko-KR" sz="1800" b="1">
                <a:latin typeface="+mj-lt"/>
              </a:rPr>
              <a:t>(URL)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39290" y="1371600"/>
            <a:ext cx="4998720" cy="23336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41195" y="3821431"/>
            <a:ext cx="5002530" cy="2463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33DB8C-75AC-4699-8983-A17D74F96783}"/>
              </a:ext>
            </a:extLst>
          </p:cNvPr>
          <p:cNvSpPr txBox="1"/>
          <p:nvPr/>
        </p:nvSpPr>
        <p:spPr>
          <a:xfrm>
            <a:off x="1329044" y="106782"/>
            <a:ext cx="7362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11. Source Code </a:t>
            </a:r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- </a:t>
            </a:r>
            <a:r>
              <a:rPr lang="en-US" altLang="ko-KR" sz="2000" b="1" u="sng" dirty="0">
                <a:latin typeface="+mj-lt"/>
                <a:ea typeface="한컴 백제 B"/>
              </a:rPr>
              <a:t>Raspberry</a:t>
            </a:r>
            <a:r>
              <a:rPr lang="ko-KR" altLang="en-US" sz="2000" b="1" u="sng" dirty="0">
                <a:latin typeface="+mj-lt"/>
                <a:ea typeface="한컴 백제 B"/>
              </a:rPr>
              <a:t> </a:t>
            </a:r>
            <a:r>
              <a:rPr lang="en-US" altLang="ko-KR" sz="2000" b="1" u="sng" dirty="0">
                <a:latin typeface="+mj-lt"/>
                <a:ea typeface="한컴 백제 B"/>
              </a:rPr>
              <a:t>PI</a:t>
            </a:r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 </a:t>
            </a:r>
            <a:endParaRPr lang="ko-KR" altLang="en-US" sz="2000" b="1" u="sng" dirty="0">
              <a:latin typeface="+mj-lt"/>
              <a:ea typeface="한컴 백제 B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2005" y="880003"/>
            <a:ext cx="4189995" cy="36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0">
                <a:latin typeface="+mj-lt"/>
                <a:cs typeface="Arial"/>
              </a:rPr>
              <a:t>▶</a:t>
            </a:r>
            <a:r>
              <a:rPr lang="ko-KR" altLang="en-US" sz="1800" b="1">
                <a:latin typeface="+mj-lt"/>
              </a:rPr>
              <a:t> </a:t>
            </a:r>
            <a:r>
              <a:rPr lang="en-US" altLang="ko-KR" sz="1800" b="1">
                <a:latin typeface="+mj-lt"/>
              </a:rPr>
              <a:t>django</a:t>
            </a:r>
            <a:r>
              <a:rPr lang="ko-KR" altLang="en-US" sz="1800" b="1">
                <a:latin typeface="+mj-lt"/>
              </a:rPr>
              <a:t>를 이용한 서버 구축</a:t>
            </a:r>
            <a:r>
              <a:rPr lang="en-US" altLang="ko-KR" sz="1800" b="1">
                <a:latin typeface="+mj-lt"/>
              </a:rPr>
              <a:t>(view)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131D2B-071F-4A10-BDF7-EB2E85DB44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4569" y="1321968"/>
            <a:ext cx="8267537" cy="4564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3BFA33-61BD-4D48-9650-D61E122A4D02}"/>
              </a:ext>
            </a:extLst>
          </p:cNvPr>
          <p:cNvSpPr txBox="1"/>
          <p:nvPr/>
        </p:nvSpPr>
        <p:spPr>
          <a:xfrm>
            <a:off x="1329044" y="106782"/>
            <a:ext cx="7362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11. Source Code </a:t>
            </a:r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- </a:t>
            </a:r>
            <a:r>
              <a:rPr lang="en-US" altLang="ko-KR" sz="2000" b="1" u="sng" dirty="0" err="1">
                <a:latin typeface="+mj-lt"/>
                <a:ea typeface="한컴 백제 B"/>
              </a:rPr>
              <a:t>Rasberry</a:t>
            </a:r>
            <a:r>
              <a:rPr lang="ko-KR" altLang="en-US" sz="2000" b="1" u="sng" dirty="0">
                <a:latin typeface="+mj-lt"/>
                <a:ea typeface="한컴 백제 B"/>
              </a:rPr>
              <a:t> </a:t>
            </a:r>
            <a:r>
              <a:rPr lang="en-US" altLang="ko-KR" sz="2000" b="1" u="sng" dirty="0">
                <a:latin typeface="+mj-lt"/>
                <a:ea typeface="한컴 백제 B"/>
              </a:rPr>
              <a:t>PI</a:t>
            </a:r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 </a:t>
            </a:r>
            <a:endParaRPr lang="ko-KR" altLang="en-US" sz="2000" b="1" u="sng" dirty="0">
              <a:latin typeface="+mj-lt"/>
              <a:ea typeface="한컴 백제 B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2005" y="880003"/>
            <a:ext cx="5759111" cy="36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0">
                <a:latin typeface="+mj-lt"/>
                <a:cs typeface="Arial"/>
              </a:rPr>
              <a:t>▶</a:t>
            </a:r>
            <a:r>
              <a:rPr lang="ko-KR" altLang="en-US" sz="1800" b="1">
                <a:latin typeface="+mj-lt"/>
              </a:rPr>
              <a:t> </a:t>
            </a:r>
            <a:r>
              <a:rPr lang="en-US" altLang="ko-KR" sz="1800" b="1">
                <a:latin typeface="+mj-lt"/>
              </a:rPr>
              <a:t>django</a:t>
            </a:r>
            <a:r>
              <a:rPr lang="ko-KR" altLang="en-US" sz="1800" b="1">
                <a:latin typeface="+mj-lt"/>
              </a:rPr>
              <a:t>를 이용한 서버 구축</a:t>
            </a:r>
            <a:r>
              <a:rPr lang="en-US" altLang="ko-KR" sz="1800" b="1">
                <a:latin typeface="+mj-lt"/>
              </a:rPr>
              <a:t>(homepage template)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0539" y="1314450"/>
            <a:ext cx="6566536" cy="491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090142-C461-414F-82E1-1E096DE85D3E}"/>
              </a:ext>
            </a:extLst>
          </p:cNvPr>
          <p:cNvSpPr txBox="1"/>
          <p:nvPr/>
        </p:nvSpPr>
        <p:spPr>
          <a:xfrm>
            <a:off x="1329044" y="106782"/>
            <a:ext cx="7362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11. Source Code </a:t>
            </a:r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- </a:t>
            </a:r>
            <a:r>
              <a:rPr lang="en-US" altLang="ko-KR" sz="2000" b="1" u="sng" dirty="0">
                <a:latin typeface="+mj-lt"/>
                <a:ea typeface="한컴 백제 B"/>
              </a:rPr>
              <a:t>Raspberry</a:t>
            </a:r>
            <a:r>
              <a:rPr lang="ko-KR" altLang="en-US" sz="2000" b="1" u="sng" dirty="0">
                <a:latin typeface="+mj-lt"/>
                <a:ea typeface="한컴 백제 B"/>
              </a:rPr>
              <a:t> </a:t>
            </a:r>
            <a:r>
              <a:rPr lang="en-US" altLang="ko-KR" sz="2000" b="1" u="sng" dirty="0">
                <a:latin typeface="+mj-lt"/>
                <a:ea typeface="한컴 백제 B"/>
              </a:rPr>
              <a:t>PI</a:t>
            </a:r>
            <a:r>
              <a:rPr lang="en-US" altLang="ko-KR" sz="2000" b="1" u="sng" dirty="0">
                <a:latin typeface="+mj-lt"/>
                <a:ea typeface="한컴 백제 B" panose="02020603020101020101" pitchFamily="18" charset="-127"/>
              </a:rPr>
              <a:t> </a:t>
            </a:r>
            <a:endParaRPr lang="ko-KR" altLang="en-US" sz="2000" b="1" u="sng" dirty="0">
              <a:latin typeface="+mj-lt"/>
              <a:ea typeface="한컴 백제 B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6495" y="2543695"/>
            <a:ext cx="5394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0" b="1" dirty="0"/>
              <a:t>Thank you!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366553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4343" y="868680"/>
            <a:ext cx="8127708" cy="313932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b="0" dirty="0">
                <a:latin typeface="+mj-lt"/>
                <a:cs typeface="Arial"/>
              </a:rPr>
              <a:t>▶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 </a:t>
            </a: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Smart CCTV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의 필요성</a:t>
            </a: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lvl="0">
              <a:defRPr/>
            </a:pP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범죄 예방 및 신속한 사고처리 가능</a:t>
            </a: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신속한 사고처리로 인한 현행범 체포 확률의 증가로 잠재적 범죄자 감소    기대 가능</a:t>
            </a:r>
          </a:p>
          <a:p>
            <a:pPr marL="285750" lvl="0" indent="-285750">
              <a:buFontTx/>
              <a:buChar char="-"/>
              <a:defRPr/>
            </a:pP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즉각적인 상황확인으로 불필요한 장난전화 대응 가능</a:t>
            </a: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lvl="0">
              <a:defRPr/>
            </a:pP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lvl="0">
              <a:defRPr/>
            </a:pPr>
            <a:r>
              <a:rPr lang="en-US" altLang="ko-KR" sz="1800" b="0" dirty="0">
                <a:latin typeface="+mj-lt"/>
                <a:cs typeface="Arial"/>
              </a:rPr>
              <a:t>▶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 </a:t>
            </a: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IoT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 기술을 탑재한 </a:t>
            </a: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Smart CCTV</a:t>
            </a:r>
          </a:p>
          <a:p>
            <a:pPr lvl="0">
              <a:defRPr/>
            </a:pP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음성 및 영상 처리 기술로 서버 및 </a:t>
            </a: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APP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과의 통신 기술을 가진</a:t>
            </a: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 Smart CCTV</a:t>
            </a:r>
          </a:p>
          <a:p>
            <a:pPr marL="285750" indent="-285750">
              <a:buFontTx/>
              <a:buChar char="-"/>
              <a:defRPr/>
            </a:pP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비상 상황을 스스로 처리 가능한 </a:t>
            </a: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CCTV 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제작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A36844E-C7EA-4F24-9EBA-7BA5D38C6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25A219-D458-4F70-B5A7-4DACCE795633}"/>
              </a:ext>
            </a:extLst>
          </p:cNvPr>
          <p:cNvSpPr txBox="1"/>
          <p:nvPr/>
        </p:nvSpPr>
        <p:spPr>
          <a:xfrm>
            <a:off x="1329045" y="106782"/>
            <a:ext cx="391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1. </a:t>
            </a:r>
            <a:r>
              <a:rPr lang="ko-KR" altLang="en-US" sz="2400" b="1" u="sng" dirty="0">
                <a:latin typeface="+mj-lt"/>
                <a:ea typeface="한컴 백제 B" panose="02020603020101020101" pitchFamily="18" charset="-127"/>
              </a:rPr>
              <a:t>연구 배경 </a:t>
            </a:r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(</a:t>
            </a:r>
            <a:r>
              <a:rPr lang="ko-KR" altLang="en-US" sz="2400" b="1" u="sng" dirty="0">
                <a:latin typeface="+mj-lt"/>
                <a:ea typeface="한컴 백제 B" panose="02020603020101020101" pitchFamily="18" charset="-127"/>
              </a:rPr>
              <a:t>필요성</a:t>
            </a:r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)</a:t>
            </a:r>
            <a:endParaRPr lang="ko-KR" altLang="en-US" sz="2400" b="1" u="sng" dirty="0">
              <a:latin typeface="+mj-lt"/>
              <a:ea typeface="한컴 백제 B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469326-7C04-44BC-8D67-3BC36769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818" y="4308234"/>
            <a:ext cx="3970364" cy="20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4342" y="1450557"/>
            <a:ext cx="8212933" cy="384958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100" dirty="0">
                <a:latin typeface="+mj-lt"/>
                <a:ea typeface="문체부 돋음체" panose="020B0609000101010101" pitchFamily="49" charset="-127"/>
              </a:rPr>
              <a:t>음성 및 영상 처리를 이용하여 특정 음성 또는</a:t>
            </a:r>
            <a:r>
              <a:rPr lang="en-US" altLang="ko-KR" sz="2100" dirty="0">
                <a:latin typeface="+mj-lt"/>
                <a:ea typeface="문체부 돋음체" panose="020B0609000101010101" pitchFamily="49" charset="-127"/>
              </a:rPr>
              <a:t>,</a:t>
            </a:r>
            <a:r>
              <a:rPr lang="ko-KR" altLang="en-US" sz="2100" dirty="0">
                <a:latin typeface="+mj-lt"/>
                <a:ea typeface="문체부 돋음체" panose="020B0609000101010101" pitchFamily="49" charset="-127"/>
              </a:rPr>
              <a:t> 화재를 감지하였을  경우 영상을 서버로 송신하여</a:t>
            </a:r>
            <a:r>
              <a:rPr lang="en-US" altLang="ko-KR" sz="2100" dirty="0">
                <a:latin typeface="+mj-lt"/>
                <a:ea typeface="문체부 돋음체" panose="020B0609000101010101" pitchFamily="49" charset="-127"/>
              </a:rPr>
              <a:t>, </a:t>
            </a:r>
            <a:r>
              <a:rPr lang="ko-KR" altLang="en-US" sz="2100" dirty="0">
                <a:latin typeface="+mj-lt"/>
                <a:ea typeface="문체부 돋음체" panose="020B0609000101010101" pitchFamily="49" charset="-127"/>
              </a:rPr>
              <a:t>수신된 영상을 통해 담당자로부터    화재 및 범죄 상황에 대한</a:t>
            </a:r>
            <a:r>
              <a:rPr lang="en-US" altLang="ko-KR" sz="2100" dirty="0">
                <a:latin typeface="+mj-lt"/>
                <a:ea typeface="문체부 돋음체" panose="020B0609000101010101" pitchFamily="49" charset="-127"/>
              </a:rPr>
              <a:t> </a:t>
            </a:r>
            <a:r>
              <a:rPr lang="ko-KR" altLang="en-US" sz="2100" dirty="0">
                <a:latin typeface="+mj-lt"/>
                <a:ea typeface="문체부 돋음체" panose="020B0609000101010101" pitchFamily="49" charset="-127"/>
              </a:rPr>
              <a:t>신속한 조치가 가능한 </a:t>
            </a:r>
            <a:r>
              <a:rPr lang="en-US" altLang="ko-KR" sz="2100" dirty="0">
                <a:latin typeface="+mj-lt"/>
                <a:ea typeface="문체부 돋음체" panose="020B0609000101010101" pitchFamily="49" charset="-127"/>
              </a:rPr>
              <a:t>CCTV </a:t>
            </a:r>
            <a:r>
              <a:rPr lang="ko-KR" altLang="en-US" sz="2100" dirty="0">
                <a:latin typeface="+mj-lt"/>
                <a:ea typeface="문체부 돋음체" panose="020B0609000101010101" pitchFamily="49" charset="-127"/>
              </a:rPr>
              <a:t>설계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j-lt"/>
              <a:ea typeface="문체부 돋음체" panose="020B060900010101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Smart CCTV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의 기계부분 설계 및 제작 </a:t>
            </a: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Smart CCTV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의 제어장치 설계 및 제작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Smart CCTV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의 서버 구축 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Smart CCTV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의 음성 처리 및 영상 처리 알고리즘 구현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Smart CCTV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의 특성실험</a:t>
            </a: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9045" y="106782"/>
            <a:ext cx="3917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u="sng" dirty="0">
                <a:latin typeface="+mj-lt"/>
                <a:ea typeface="한컴 백제 B"/>
              </a:rPr>
              <a:t>2. </a:t>
            </a:r>
            <a:r>
              <a:rPr lang="ko-KR" altLang="en-US" sz="2400" b="1" u="sng" dirty="0">
                <a:latin typeface="+mj-lt"/>
                <a:ea typeface="한컴 백제 B"/>
              </a:rPr>
              <a:t>연구목표 및 내용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3510ABDA-03E8-4299-AAEE-1394F3CAC307}"/>
              </a:ext>
            </a:extLst>
          </p:cNvPr>
          <p:cNvSpPr txBox="1"/>
          <p:nvPr/>
        </p:nvSpPr>
        <p:spPr>
          <a:xfrm>
            <a:off x="563880" y="1166842"/>
            <a:ext cx="4751070" cy="452431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342900" lvl="0" indent="-342900">
              <a:buAutoNum type="alphaUcPeriod"/>
              <a:defRPr/>
            </a:pPr>
            <a:r>
              <a:rPr lang="ko-KR" altLang="en-US" dirty="0" err="1">
                <a:latin typeface="+mj-lt"/>
                <a:ea typeface="문체부 돋음체" panose="020B0609000101010101" pitchFamily="49" charset="-127"/>
              </a:rPr>
              <a:t>라즈베리파이</a:t>
            </a: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4 (Raspberry Pi 4  Model B) 4GB</a:t>
            </a:r>
          </a:p>
          <a:p>
            <a:pPr marL="342900" lvl="0" indent="-342900">
              <a:buAutoNum type="alphaUcPeriod"/>
              <a:defRPr/>
            </a:pP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marL="342900" indent="-342900">
              <a:buFontTx/>
              <a:buAutoNum type="alphaUcPeriod"/>
              <a:defRPr/>
            </a:pPr>
            <a:r>
              <a:rPr lang="ko-KR" altLang="en-US" dirty="0" err="1">
                <a:latin typeface="+mj-lt"/>
                <a:ea typeface="문체부 돋음체" panose="020B0609000101010101" pitchFamily="49" charset="-127"/>
              </a:rPr>
              <a:t>아두이노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 레오나르도 </a:t>
            </a: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R3 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호환보드     </a:t>
            </a: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[SZH-EK005]</a:t>
            </a:r>
          </a:p>
          <a:p>
            <a:pPr marL="342900" indent="-342900">
              <a:buFontTx/>
              <a:buAutoNum type="alphaUcPeriod"/>
              <a:defRPr/>
            </a:pP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marL="342900" indent="-342900">
              <a:buFontTx/>
              <a:buAutoNum type="alphaUcPeriod"/>
              <a:defRPr/>
            </a:pP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음성 인식 모듈 </a:t>
            </a: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(Voice Recognition Module) [SZH-SM001]</a:t>
            </a:r>
          </a:p>
          <a:p>
            <a:pPr marL="342900" indent="-342900">
              <a:buFontTx/>
              <a:buAutoNum type="alphaUcPeriod"/>
              <a:defRPr/>
            </a:pP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marL="342900" indent="-342900">
              <a:buFontTx/>
              <a:buAutoNum type="alphaUcPeriod"/>
              <a:defRPr/>
            </a:pPr>
            <a:r>
              <a:rPr lang="ko-KR" altLang="en-US" dirty="0" err="1">
                <a:latin typeface="+mj-lt"/>
                <a:ea typeface="문체부 돋음체" panose="020B0609000101010101" pitchFamily="49" charset="-127"/>
              </a:rPr>
              <a:t>라즈베리파이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 카메라 모듈 </a:t>
            </a: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5MP [YR-020]</a:t>
            </a:r>
          </a:p>
          <a:p>
            <a:pPr marL="342900" indent="-342900">
              <a:buFontTx/>
              <a:buAutoNum type="alphaUcPeriod"/>
              <a:defRPr/>
            </a:pP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marL="342900" indent="-342900">
              <a:buFontTx/>
              <a:buAutoNum type="alphaUcPeriod"/>
              <a:defRPr/>
            </a:pP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Adafruit AMG8833 IR Thermal Camera Breakout [ada-3538]</a:t>
            </a:r>
          </a:p>
          <a:p>
            <a:pPr marL="342900" indent="-342900">
              <a:buFontTx/>
              <a:buAutoNum type="alphaUcPeriod"/>
              <a:defRPr/>
            </a:pPr>
            <a:endParaRPr lang="en-US" altLang="ko-KR" dirty="0">
              <a:latin typeface="+mj-lt"/>
              <a:ea typeface="문체부 돋음체" panose="020B0609000101010101" pitchFamily="49" charset="-127"/>
            </a:endParaRPr>
          </a:p>
          <a:p>
            <a:pPr marL="342900" indent="-342900">
              <a:buFontTx/>
              <a:buAutoNum type="alphaUcPeriod"/>
              <a:defRPr/>
            </a:pP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MQ-2 </a:t>
            </a:r>
            <a:r>
              <a:rPr lang="ko-KR" altLang="en-US" dirty="0" err="1">
                <a:latin typeface="+mj-lt"/>
                <a:ea typeface="문체부 돋음체" panose="020B0609000101010101" pitchFamily="49" charset="-127"/>
              </a:rPr>
              <a:t>아두이노</a:t>
            </a:r>
            <a:r>
              <a:rPr lang="ko-KR" altLang="en-US" dirty="0">
                <a:latin typeface="+mj-lt"/>
                <a:ea typeface="문체부 돋음체" panose="020B0609000101010101" pitchFamily="49" charset="-127"/>
              </a:rPr>
              <a:t> 가연성 가스 센서 모듈 </a:t>
            </a:r>
            <a:r>
              <a:rPr lang="en-US" altLang="ko-KR" dirty="0">
                <a:latin typeface="+mj-lt"/>
                <a:ea typeface="문체부 돋음체" panose="020B0609000101010101" pitchFamily="49" charset="-127"/>
              </a:rPr>
              <a:t>[SZH-SSBH-026]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742675-48AD-45FB-9ADA-3F8966C3A2AA}"/>
              </a:ext>
            </a:extLst>
          </p:cNvPr>
          <p:cNvSpPr txBox="1"/>
          <p:nvPr/>
        </p:nvSpPr>
        <p:spPr>
          <a:xfrm>
            <a:off x="1329045" y="106782"/>
            <a:ext cx="3917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3. </a:t>
            </a:r>
            <a:r>
              <a:rPr lang="ko-KR" altLang="en-US" sz="2400" b="1" u="sng" dirty="0">
                <a:latin typeface="+mj-lt"/>
                <a:ea typeface="한컴 백제 B" panose="02020603020101020101" pitchFamily="18" charset="-127"/>
              </a:rPr>
              <a:t>부품도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A99F4E-0E94-4723-A7CB-77C6C3DC62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0129" r="88450">
                        <a14:foregroundMark x1="25827" y1="85948" x2="45067" y2="84722"/>
                        <a14:foregroundMark x1="49234" y1="84641" x2="69240" y2="85948"/>
                        <a14:foregroundMark x1="26103" y1="85090" x2="24571" y2="27900"/>
                        <a14:foregroundMark x1="25337" y1="26675" x2="32016" y2="26144"/>
                        <a14:foregroundMark x1="69730" y1="85580" x2="68750" y2="28636"/>
                        <a14:foregroundMark x1="75827" y1="40114" x2="74510" y2="36479"/>
                        <a14:foregroundMark x1="75766" y1="41667" x2="77022" y2="39828"/>
                        <a14:foregroundMark x1="72763" y1="35948" x2="72151" y2="33619"/>
                        <a14:foregroundMark x1="70772" y1="32149" x2="75827" y2="31944"/>
                        <a14:foregroundMark x1="75551" y1="31046" x2="77574" y2="27696"/>
                        <a14:foregroundMark x1="77849" y1="26675" x2="77420" y2="21119"/>
                        <a14:foregroundMark x1="77237" y1="20588" x2="70282" y2="12051"/>
                        <a14:foregroundMark x1="70282" y1="12051" x2="70282" y2="12051"/>
                        <a14:foregroundMark x1="64430" y1="25368" x2="63879" y2="20384"/>
                        <a14:foregroundMark x1="64154" y1="19649" x2="66605" y2="11315"/>
                        <a14:foregroundMark x1="66605" y1="11397" x2="66605" y2="11397"/>
                        <a14:foregroundMark x1="67004" y1="10866" x2="69301" y2="10662"/>
                        <a14:foregroundMark x1="70895" y1="12051" x2="68658" y2="10580"/>
                        <a14:foregroundMark x1="51930" y1="20792" x2="51930" y2="20792"/>
                        <a14:backgroundMark x1="25429" y1="86765" x2="47702" y2="86479"/>
                        <a14:backgroundMark x1="24724" y1="86683" x2="23621" y2="26021"/>
                        <a14:backgroundMark x1="41330" y1="24837" x2="45895" y2="25123"/>
                        <a14:backgroundMark x1="24847" y1="25204" x2="29871" y2="25123"/>
                        <a14:backgroundMark x1="47580" y1="86111" x2="47365" y2="78145"/>
                        <a14:backgroundMark x1="47488" y1="85866" x2="57445" y2="86111"/>
                        <a14:backgroundMark x1="61244" y1="86765" x2="71262" y2="86969"/>
                        <a14:backgroundMark x1="71109" y1="85948" x2="70343" y2="62500"/>
                        <a14:backgroundMark x1="70833" y1="48529" x2="70833" y2="37132"/>
                        <a14:backgroundMark x1="75153" y1="26675" x2="69455" y2="17320"/>
                        <a14:backgroundMark x1="66176" y1="23366" x2="67433" y2="22876"/>
                        <a14:backgroundMark x1="61397" y1="23897" x2="62776" y2="22345"/>
                        <a14:backgroundMark x1="78676" y1="29085" x2="78462" y2="18178"/>
                        <a14:backgroundMark x1="74234" y1="35376" x2="73468" y2="34477"/>
                        <a14:backgroundMark x1="70558" y1="35458" x2="70619" y2="33824"/>
                        <a14:backgroundMark x1="76930" y1="21936" x2="76961" y2="25327"/>
                        <a14:backgroundMark x1="78156" y1="23734" x2="78033" y2="20384"/>
                        <a14:backgroundMark x1="76501" y1="17361" x2="72825" y2="13235"/>
                        <a14:backgroundMark x1="75919" y1="19812" x2="69485" y2="12010"/>
                        <a14:backgroundMark x1="76961" y1="18546" x2="73713" y2="14134"/>
                        <a14:backgroundMark x1="75643" y1="19322" x2="74418" y2="17647"/>
                        <a14:backgroundMark x1="72396" y1="13113" x2="68627" y2="9518"/>
                        <a14:backgroundMark x1="63695" y1="18954" x2="65993" y2="10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29" r="20416" b="11667"/>
          <a:stretch/>
        </p:blipFill>
        <p:spPr>
          <a:xfrm rot="10800000">
            <a:off x="5405413" y="1574210"/>
            <a:ext cx="3712895" cy="436489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41EDB0D-1FCF-448C-B719-FA648C2BC7F0}"/>
              </a:ext>
            </a:extLst>
          </p:cNvPr>
          <p:cNvCxnSpPr>
            <a:cxnSpLocks/>
          </p:cNvCxnSpPr>
          <p:nvPr/>
        </p:nvCxnSpPr>
        <p:spPr>
          <a:xfrm>
            <a:off x="5246703" y="3846989"/>
            <a:ext cx="2678097" cy="6773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C2555E2-6576-4FFA-84D3-1AF5ACD2615C}"/>
              </a:ext>
            </a:extLst>
          </p:cNvPr>
          <p:cNvCxnSpPr>
            <a:cxnSpLocks/>
          </p:cNvCxnSpPr>
          <p:nvPr/>
        </p:nvCxnSpPr>
        <p:spPr>
          <a:xfrm flipV="1">
            <a:off x="5246703" y="4333875"/>
            <a:ext cx="325422" cy="4421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08E4D5B-9374-493F-A1CD-1CE49C224CC1}"/>
              </a:ext>
            </a:extLst>
          </p:cNvPr>
          <p:cNvCxnSpPr>
            <a:cxnSpLocks/>
          </p:cNvCxnSpPr>
          <p:nvPr/>
        </p:nvCxnSpPr>
        <p:spPr>
          <a:xfrm>
            <a:off x="4518660" y="2222674"/>
            <a:ext cx="1775460" cy="10996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825EF08-DBC6-462F-8434-30CE9B7A6A5F}"/>
              </a:ext>
            </a:extLst>
          </p:cNvPr>
          <p:cNvCxnSpPr>
            <a:cxnSpLocks/>
          </p:cNvCxnSpPr>
          <p:nvPr/>
        </p:nvCxnSpPr>
        <p:spPr>
          <a:xfrm>
            <a:off x="5314950" y="1397967"/>
            <a:ext cx="2914650" cy="12617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DD5AE1F-49D6-4AB6-908A-C0253B0B65E6}"/>
              </a:ext>
            </a:extLst>
          </p:cNvPr>
          <p:cNvCxnSpPr>
            <a:cxnSpLocks/>
          </p:cNvCxnSpPr>
          <p:nvPr/>
        </p:nvCxnSpPr>
        <p:spPr>
          <a:xfrm>
            <a:off x="4638675" y="3042285"/>
            <a:ext cx="2379345" cy="8439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FE11CBB-5B16-42C2-BCEC-45E8E412FE71}"/>
              </a:ext>
            </a:extLst>
          </p:cNvPr>
          <p:cNvCxnSpPr>
            <a:cxnSpLocks/>
          </p:cNvCxnSpPr>
          <p:nvPr/>
        </p:nvCxnSpPr>
        <p:spPr>
          <a:xfrm flipV="1">
            <a:off x="4991100" y="4922028"/>
            <a:ext cx="3108960" cy="27862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90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C359D7-EDBD-4ED6-AA7B-77EB43C2D7F2}"/>
              </a:ext>
            </a:extLst>
          </p:cNvPr>
          <p:cNvSpPr txBox="1"/>
          <p:nvPr/>
        </p:nvSpPr>
        <p:spPr>
          <a:xfrm>
            <a:off x="1329044" y="106782"/>
            <a:ext cx="4956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latin typeface="+mj-lt"/>
                <a:ea typeface="한컴 백제 B" panose="02020603020101020101" pitchFamily="18" charset="-127"/>
              </a:rPr>
              <a:t>4. </a:t>
            </a:r>
            <a:r>
              <a:rPr lang="ko-KR" altLang="en-US" sz="2400" b="1" u="sng" dirty="0">
                <a:latin typeface="+mj-lt"/>
                <a:ea typeface="한컴 백제 B" panose="02020603020101020101" pitchFamily="18" charset="-127"/>
              </a:rPr>
              <a:t>제어블록도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C56072-E64B-49DF-BA59-234A1F26C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0"/>
          <a:stretch/>
        </p:blipFill>
        <p:spPr>
          <a:xfrm>
            <a:off x="385705" y="939482"/>
            <a:ext cx="8758295" cy="49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62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429139" y="1740324"/>
            <a:ext cx="3031279" cy="4140883"/>
            <a:chOff x="6918428" y="78970"/>
            <a:chExt cx="1990380" cy="2863466"/>
          </a:xfrm>
        </p:grpSpPr>
        <p:sp>
          <p:nvSpPr>
            <p:cNvPr id="2" name="직사각형 1"/>
            <p:cNvSpPr/>
            <p:nvPr/>
          </p:nvSpPr>
          <p:spPr>
            <a:xfrm>
              <a:off x="6975764" y="79493"/>
              <a:ext cx="1926772" cy="28629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j-lt"/>
              </a:endParaRPr>
            </a:p>
          </p:txBody>
        </p:sp>
        <p:pic>
          <p:nvPicPr>
            <p:cNvPr id="5" name="그래픽 4" descr="남자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918428" y="1516407"/>
              <a:ext cx="1426029" cy="1426029"/>
            </a:xfrm>
            <a:prstGeom prst="rect">
              <a:avLst/>
            </a:prstGeom>
          </p:spPr>
        </p:pic>
        <p:pic>
          <p:nvPicPr>
            <p:cNvPr id="8" name="그래픽 7" descr="보안 카메라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flipH="1">
              <a:off x="8149692" y="78970"/>
              <a:ext cx="759116" cy="759116"/>
            </a:xfrm>
            <a:prstGeom prst="rect">
              <a:avLst/>
            </a:prstGeom>
            <a:solidFill>
              <a:schemeClr val="accent2"/>
            </a:solidFill>
          </p:spPr>
        </p:pic>
        <p:cxnSp>
          <p:nvCxnSpPr>
            <p:cNvPr id="10" name="직선 연결선 9"/>
            <p:cNvCxnSpPr/>
            <p:nvPr/>
          </p:nvCxnSpPr>
          <p:spPr>
            <a:xfrm flipH="1">
              <a:off x="7154919" y="220721"/>
              <a:ext cx="887186" cy="3177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8704488" y="845791"/>
              <a:ext cx="87085" cy="8239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래픽 14" descr="셀 타워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23728" y="1915751"/>
            <a:ext cx="664028" cy="664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909195" y="2545922"/>
            <a:ext cx="1325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latin typeface="+mj-lt"/>
              </a:rPr>
              <a:t>Main</a:t>
            </a:r>
            <a:r>
              <a:rPr lang="ko-KR" altLang="en-US" sz="1600" dirty="0">
                <a:latin typeface="+mj-lt"/>
              </a:rPr>
              <a:t> </a:t>
            </a:r>
            <a:r>
              <a:rPr lang="en-US" altLang="ko-KR" sz="1600" dirty="0">
                <a:latin typeface="+mj-lt"/>
              </a:rPr>
              <a:t>server</a:t>
            </a:r>
            <a:endParaRPr lang="ko-KR" altLang="en-US" sz="1600" dirty="0">
              <a:latin typeface="+mj-lt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3460423" y="2315314"/>
            <a:ext cx="63954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4920920" y="2939086"/>
            <a:ext cx="1046309" cy="715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6069577" y="189141"/>
            <a:ext cx="1888911" cy="1888911"/>
            <a:chOff x="4490118" y="4181662"/>
            <a:chExt cx="1888911" cy="1888911"/>
          </a:xfrm>
        </p:grpSpPr>
        <p:pic>
          <p:nvPicPr>
            <p:cNvPr id="23" name="그래픽 22" descr="랩톱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90118" y="4181662"/>
              <a:ext cx="1888911" cy="1888911"/>
            </a:xfrm>
            <a:prstGeom prst="rect">
              <a:avLst/>
            </a:prstGeom>
          </p:spPr>
        </p:pic>
        <p:pic>
          <p:nvPicPr>
            <p:cNvPr id="24" name="그래픽 23" descr="남자"/>
            <p:cNvPicPr>
              <a:picLocks noChangeAspect="1"/>
            </p:cNvPicPr>
            <p:nvPr/>
          </p:nvPicPr>
          <p:blipFill rotWithShape="1">
            <a:blip r:embed="rId6"/>
            <a:srcRect b="32040"/>
            <a:stretch>
              <a:fillRect/>
            </a:stretch>
          </p:blipFill>
          <p:spPr>
            <a:xfrm>
              <a:off x="5057163" y="4859608"/>
              <a:ext cx="754819" cy="512943"/>
            </a:xfrm>
            <a:prstGeom prst="rect">
              <a:avLst/>
            </a:prstGeom>
          </p:spPr>
        </p:pic>
      </p:grpSp>
      <p:pic>
        <p:nvPicPr>
          <p:cNvPr id="26" name="그래픽 25" descr="콜 센터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153683" y="351596"/>
            <a:ext cx="1990317" cy="1990317"/>
          </a:xfrm>
          <a:prstGeom prst="rect">
            <a:avLst/>
          </a:prstGeom>
        </p:spPr>
      </p:pic>
      <p:cxnSp>
        <p:nvCxnSpPr>
          <p:cNvPr id="31" name="직선 화살표 연결선 30"/>
          <p:cNvCxnSpPr/>
          <p:nvPr/>
        </p:nvCxnSpPr>
        <p:spPr>
          <a:xfrm flipV="1">
            <a:off x="4894731" y="1348818"/>
            <a:ext cx="971561" cy="784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래픽 34" descr="스마트폰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44074" y="3091506"/>
            <a:ext cx="3043780" cy="2588035"/>
          </a:xfrm>
          <a:prstGeom prst="rect">
            <a:avLst/>
          </a:prstGeom>
        </p:spPr>
      </p:pic>
      <p:pic>
        <p:nvPicPr>
          <p:cNvPr id="36" name="그래픽 35" descr="남자"/>
          <p:cNvPicPr>
            <a:picLocks noChangeAspect="1"/>
          </p:cNvPicPr>
          <p:nvPr/>
        </p:nvPicPr>
        <p:blipFill rotWithShape="1">
          <a:blip r:embed="rId6"/>
          <a:srcRect b="32040"/>
          <a:stretch>
            <a:fillRect/>
          </a:stretch>
        </p:blipFill>
        <p:spPr>
          <a:xfrm>
            <a:off x="6503699" y="4654905"/>
            <a:ext cx="934875" cy="703330"/>
          </a:xfrm>
          <a:prstGeom prst="rect">
            <a:avLst/>
          </a:prstGeom>
        </p:spPr>
      </p:pic>
      <p:pic>
        <p:nvPicPr>
          <p:cNvPr id="39" name="Picture 2" descr="일러스트 - 클립아트코리아 :: 통로이미지(주)"/>
          <p:cNvPicPr>
            <a:picLocks noChangeAspect="1" noChangeArrowheads="1"/>
          </p:cNvPicPr>
          <p:nvPr/>
        </p:nvPicPr>
        <p:blipFill rotWithShape="1">
          <a:blip r:embed="rId9"/>
          <a:srcRect l="8720" t="8680" r="79780" b="66950"/>
          <a:stretch>
            <a:fillRect/>
          </a:stretch>
        </p:blipFill>
        <p:spPr>
          <a:xfrm>
            <a:off x="1462090" y="3148835"/>
            <a:ext cx="301844" cy="6391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40" name="그래픽 39" descr="온도계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917684" y="3157474"/>
            <a:ext cx="574972" cy="57497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 rot="20422366">
            <a:off x="691254" y="2386538"/>
            <a:ext cx="18435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 dirty="0">
                <a:latin typeface="+mj-lt"/>
              </a:rPr>
              <a:t>가스 센서 및 온도센서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열화상 카메라로 상황 인지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49608" y="2240507"/>
            <a:ext cx="2377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j-lt"/>
              </a:rPr>
              <a:t>영상 및 음성을 담당자가 수신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100012" y="5740258"/>
            <a:ext cx="2377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>
                <a:latin typeface="+mj-lt"/>
              </a:rPr>
              <a:t>Mobile</a:t>
            </a:r>
            <a:r>
              <a:rPr lang="ko-KR" altLang="en-US" b="1" dirty="0">
                <a:latin typeface="+mj-lt"/>
              </a:rPr>
              <a:t> 로 알림 전송 및 영상 송신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29044" y="106782"/>
            <a:ext cx="47709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u="sng" dirty="0">
                <a:latin typeface="+mj-lt"/>
                <a:ea typeface="한컴 백제 B"/>
              </a:rPr>
              <a:t>5. </a:t>
            </a:r>
            <a:r>
              <a:rPr lang="ko-KR" altLang="en-US" sz="2400" b="1" u="sng" dirty="0">
                <a:latin typeface="+mj-lt"/>
                <a:ea typeface="한컴 백제 B"/>
              </a:rPr>
              <a:t>작동원리</a:t>
            </a:r>
          </a:p>
        </p:txBody>
      </p:sp>
      <p:pic>
        <p:nvPicPr>
          <p:cNvPr id="4" name="그래픽 27" descr="팟캐스트">
            <a:extLst>
              <a:ext uri="{FF2B5EF4-FFF2-40B4-BE49-F238E27FC236}">
                <a16:creationId xmlns:a16="http://schemas.microsoft.com/office/drawing/2014/main" id="{704598E3-FFC0-4791-AD6F-C895EC517D5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579977" y="3228510"/>
            <a:ext cx="562740" cy="562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C44AB2-01CA-44B0-B3F4-1981FD455D11}"/>
              </a:ext>
            </a:extLst>
          </p:cNvPr>
          <p:cNvSpPr txBox="1"/>
          <p:nvPr/>
        </p:nvSpPr>
        <p:spPr>
          <a:xfrm>
            <a:off x="2301488" y="1322449"/>
            <a:ext cx="1325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rgbClr val="FF0000"/>
                </a:solidFill>
                <a:latin typeface="+mj-lt"/>
              </a:rPr>
              <a:t>Smart CCTV</a:t>
            </a:r>
            <a:endParaRPr lang="ko-KR" altLang="en-US" sz="1600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74200"/>
          <a:stretch>
            <a:fillRect/>
          </a:stretch>
        </p:blipFill>
        <p:spPr>
          <a:xfrm>
            <a:off x="1528549" y="1037016"/>
            <a:ext cx="6817429" cy="4783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29044" y="106782"/>
            <a:ext cx="7708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u="sng" dirty="0">
                <a:latin typeface="+mj-lt"/>
                <a:ea typeface="한컴 백제 B"/>
              </a:rPr>
              <a:t>6. </a:t>
            </a:r>
            <a:r>
              <a:rPr lang="ko-KR" altLang="en-US" sz="2400" b="1" u="sng" dirty="0">
                <a:latin typeface="+mj-lt"/>
                <a:ea typeface="한컴 백제 B"/>
              </a:rPr>
              <a:t>센서 제어장치 설계 및 제작 </a:t>
            </a:r>
            <a:r>
              <a:rPr lang="en-US" altLang="ko-KR" sz="2000" b="1" u="sng" dirty="0">
                <a:latin typeface="+mj-lt"/>
                <a:ea typeface="한컴 백제 B"/>
              </a:rPr>
              <a:t>- Arduino Flowchart</a:t>
            </a:r>
            <a:endParaRPr lang="ko-KR" altLang="en-US" sz="2000" b="1" u="sng" dirty="0">
              <a:latin typeface="+mj-lt"/>
              <a:ea typeface="한컴 백제 B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532982" y="5820816"/>
            <a:ext cx="166254" cy="166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909536" y="5820816"/>
            <a:ext cx="166254" cy="166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71626" y="5821589"/>
            <a:ext cx="166254" cy="16625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b="1" dirty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</TotalTime>
  <Words>1527</Words>
  <Application>Microsoft Office PowerPoint</Application>
  <PresentationFormat>화면 슬라이드 쇼(4:3)</PresentationFormat>
  <Paragraphs>300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나눔고딕</vt:lpstr>
      <vt:lpstr>문체부 돋음체</vt:lpstr>
      <vt:lpstr>한컴 백제 B</vt:lpstr>
      <vt:lpstr>함초롬바탕</vt:lpstr>
      <vt:lpstr>Arial</vt:lpstr>
      <vt:lpstr>Arial Black</vt:lpstr>
      <vt:lpstr>맑은 고딕</vt:lpstr>
      <vt:lpstr>Office 테마</vt:lpstr>
      <vt:lpstr>SMART CCTV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이동로봇의 방범 시스템</dc:title>
  <dc:creator>TAEKGYU OH</dc:creator>
  <cp:lastModifiedBy>control</cp:lastModifiedBy>
  <cp:revision>157</cp:revision>
  <dcterms:created xsi:type="dcterms:W3CDTF">2020-03-27T12:39:09Z</dcterms:created>
  <dcterms:modified xsi:type="dcterms:W3CDTF">2020-11-05T11:06:12Z</dcterms:modified>
  <cp:version>1000.0000.01</cp:version>
</cp:coreProperties>
</file>